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1" r:id="rId2"/>
    <p:sldId id="303" r:id="rId3"/>
    <p:sldId id="288" r:id="rId4"/>
    <p:sldId id="289" r:id="rId5"/>
    <p:sldId id="298" r:id="rId6"/>
    <p:sldId id="292" r:id="rId7"/>
    <p:sldId id="314" r:id="rId8"/>
    <p:sldId id="315" r:id="rId9"/>
    <p:sldId id="295" r:id="rId10"/>
    <p:sldId id="313" r:id="rId11"/>
    <p:sldId id="305" r:id="rId12"/>
    <p:sldId id="311" r:id="rId13"/>
    <p:sldId id="310" r:id="rId14"/>
    <p:sldId id="308" r:id="rId15"/>
    <p:sldId id="309" r:id="rId16"/>
    <p:sldId id="31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2CF"/>
    <a:srgbClr val="4CB5F1"/>
    <a:srgbClr val="4BB7DA"/>
    <a:srgbClr val="4BB0F6"/>
    <a:srgbClr val="4CBDC2"/>
    <a:srgbClr val="4CC893"/>
    <a:srgbClr val="50B3F2"/>
    <a:srgbClr val="4BB1F1"/>
    <a:srgbClr val="4CBDC3"/>
    <a:srgbClr val="4CC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31"/>
  </p:normalViewPr>
  <p:slideViewPr>
    <p:cSldViewPr snapToGrid="0" snapToObjects="1">
      <p:cViewPr varScale="1">
        <p:scale>
          <a:sx n="116" d="100"/>
          <a:sy n="116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F4F4-4151-4F36-87D2-05E275F67BA0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A9F6-6841-4C85-A4E3-47E467FAA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9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A9F6-6841-4C85-A4E3-47E467FAA9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42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CD2B55-0DF0-2147-AE5E-7164AC9F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BAE752-43D7-1643-8C51-D0B04169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A6FF0EB-1CDB-BB41-92C5-9646A591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2967C1-7727-E340-8DA5-B5BE72E7DA47}" type="datetimeFigureOut">
              <a:rPr kumimoji="1" lang="zh-CN" altLang="en-US" smtClean="0"/>
              <a:t>2024/1/9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FEB32C-07DB-6648-97AE-C320AFAE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ED43AB-9A75-8446-8C7F-C81A47D8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3B1BA-1081-B347-AA94-4893BB9F82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011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9E3411AD-7652-4979-9C59-2715759659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7804"/>
          <a:stretch>
            <a:fillRect/>
          </a:stretch>
        </p:blipFill>
        <p:spPr bwMode="auto">
          <a:xfrm>
            <a:off x="1200" y="0"/>
            <a:ext cx="121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0952EC-FA23-4B6B-B57D-3CF219902F3B}"/>
              </a:ext>
            </a:extLst>
          </p:cNvPr>
          <p:cNvSpPr/>
          <p:nvPr userDrawn="1"/>
        </p:nvSpPr>
        <p:spPr>
          <a:xfrm>
            <a:off x="0" y="0"/>
            <a:ext cx="121908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18" y="408958"/>
            <a:ext cx="1268498" cy="3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58846" y="2283616"/>
            <a:ext cx="827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</a:rPr>
              <a:t>用科技推动工作简化，全面深入移动端</a:t>
            </a:r>
            <a:endParaRPr lang="en-US" altLang="zh-CN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1019" y="3188574"/>
            <a:ext cx="5513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宝企通</a:t>
            </a:r>
            <a:r>
              <a:rPr lang="en-US" altLang="zh-CN" sz="5400" b="1" dirty="0" smtClean="0">
                <a:solidFill>
                  <a:schemeClr val="bg1"/>
                </a:solidFill>
                <a:latin typeface="+mj-ea"/>
                <a:ea typeface="+mj-ea"/>
              </a:rPr>
              <a:t>-360°</a:t>
            </a:r>
            <a:r>
              <a:rPr lang="zh-CN" altLang="en-US" sz="5400" b="1" dirty="0" smtClean="0">
                <a:solidFill>
                  <a:schemeClr val="bg1"/>
                </a:solidFill>
                <a:latin typeface="+mj-ea"/>
                <a:ea typeface="+mj-ea"/>
              </a:rPr>
              <a:t>测评</a:t>
            </a:r>
            <a:endParaRPr lang="id-ID" altLang="zh-CN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13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出自【趣你的PPT】(微信:qunideppt)：最优质的PPT资源库"/>
          <p:cNvSpPr/>
          <p:nvPr/>
        </p:nvSpPr>
        <p:spPr>
          <a:xfrm>
            <a:off x="3577510" y="1257169"/>
            <a:ext cx="4632960" cy="4632956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56886" y="1745854"/>
            <a:ext cx="23911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单独呈现一</a:t>
            </a: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个部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⻔的</a:t>
            </a: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综合得分、维度得分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和各个题目</a:t>
            </a: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的得分。同时会显示本次测评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所有被评人</a:t>
            </a: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的均分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作为比较。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出自【趣你的PPT】(微信:qunideppt)：最优质的PPT资源库"/>
          <p:cNvSpPr>
            <a:spLocks noChangeAspect="1"/>
          </p:cNvSpPr>
          <p:nvPr/>
        </p:nvSpPr>
        <p:spPr>
          <a:xfrm>
            <a:off x="7574810" y="4565725"/>
            <a:ext cx="654696" cy="654696"/>
          </a:xfrm>
          <a:prstGeom prst="ellipse">
            <a:avLst/>
          </a:prstGeom>
          <a:solidFill>
            <a:srgbClr val="4CBDC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/>
            <a:r>
              <a:rPr lang="zh-CN" altLang="en-US" sz="1000" kern="0" dirty="0">
                <a:solidFill>
                  <a:prstClr val="white"/>
                </a:solidFill>
                <a:latin typeface="Roboto" charset="0"/>
                <a:ea typeface="Roboto" charset="0"/>
                <a:cs typeface="Roboto" charset="0"/>
              </a:rPr>
              <a:t>原始</a:t>
            </a:r>
            <a:r>
              <a:rPr lang="zh-CN" altLang="en-US" sz="1000" kern="0" dirty="0" smtClean="0">
                <a:solidFill>
                  <a:prstClr val="white"/>
                </a:solidFill>
                <a:latin typeface="Roboto" charset="0"/>
                <a:ea typeface="Roboto" charset="0"/>
                <a:cs typeface="Roboto" charset="0"/>
              </a:rPr>
              <a:t>答卷</a:t>
            </a:r>
            <a:endParaRPr lang="zh-CN" altLang="en-US" sz="1000" kern="0" dirty="0">
              <a:solidFill>
                <a:prstClr val="white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23164" y="3039762"/>
            <a:ext cx="189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  </a:t>
            </a:r>
            <a:endParaRPr lang="zh-CN" altLang="en-US" sz="1200" dirty="0"/>
          </a:p>
        </p:txBody>
      </p:sp>
      <p:sp>
        <p:nvSpPr>
          <p:cNvPr id="28" name="出自【趣你的PPT】(微信:qunideppt)：最优质的PPT资源库"/>
          <p:cNvSpPr>
            <a:spLocks noChangeAspect="1"/>
          </p:cNvSpPr>
          <p:nvPr/>
        </p:nvSpPr>
        <p:spPr>
          <a:xfrm>
            <a:off x="7590769" y="1972504"/>
            <a:ext cx="654696" cy="654696"/>
          </a:xfrm>
          <a:prstGeom prst="ellipse">
            <a:avLst/>
          </a:prstGeom>
          <a:solidFill>
            <a:srgbClr val="50B3F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kern="0" dirty="0" smtClean="0">
                <a:solidFill>
                  <a:prstClr val="white"/>
                </a:solidFill>
                <a:latin typeface="Roboto" charset="0"/>
                <a:ea typeface="Roboto" charset="0"/>
                <a:cs typeface="Roboto" charset="0"/>
              </a:rPr>
              <a:t>部门测评报告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4919502" y="2606913"/>
            <a:ext cx="1948976" cy="1948974"/>
          </a:xfrm>
          <a:prstGeom prst="ellipse">
            <a:avLst/>
          </a:prstGeom>
          <a:solidFill>
            <a:srgbClr val="4CBDC3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8" name="出自【趣你的PPT】(微信:qunideppt)：最优质的PPT资源库"/>
          <p:cNvSpPr>
            <a:spLocks noChangeAspect="1"/>
          </p:cNvSpPr>
          <p:nvPr/>
        </p:nvSpPr>
        <p:spPr>
          <a:xfrm>
            <a:off x="3587284" y="1954061"/>
            <a:ext cx="635148" cy="654696"/>
          </a:xfrm>
          <a:prstGeom prst="ellipse">
            <a:avLst/>
          </a:prstGeom>
          <a:solidFill>
            <a:srgbClr val="4CBDC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分值统计</a:t>
            </a: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4909288" y="3410397"/>
            <a:ext cx="197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获取评估报告</a:t>
            </a:r>
          </a:p>
        </p:txBody>
      </p:sp>
      <p:sp>
        <p:nvSpPr>
          <p:cNvPr id="19" name="出自【趣你的PPT】(微信:qunideppt)：最优质的PPT资源库"/>
          <p:cNvSpPr>
            <a:spLocks noChangeAspect="1"/>
          </p:cNvSpPr>
          <p:nvPr/>
        </p:nvSpPr>
        <p:spPr>
          <a:xfrm>
            <a:off x="3587284" y="4594126"/>
            <a:ext cx="654696" cy="654696"/>
          </a:xfrm>
          <a:prstGeom prst="ellipse">
            <a:avLst/>
          </a:prstGeom>
          <a:solidFill>
            <a:srgbClr val="4BB1F1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 kern="0" noProof="0" dirty="0" smtClean="0">
                <a:solidFill>
                  <a:prstClr val="white"/>
                </a:solidFill>
                <a:latin typeface="Roboto" charset="0"/>
                <a:ea typeface="Roboto" charset="0"/>
                <a:cs typeface="Roboto" charset="0"/>
              </a:rPr>
              <a:t>个人测评报告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7574810" y="856862"/>
            <a:ext cx="378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1"/>
                </a:solidFill>
              </a:rPr>
              <a:t>评估报告  全方位完美展现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6359" y="1742594"/>
            <a:ext cx="239115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得分会根据实际评价人数和评价关系及权重实时变化，最终得分以所有问卷全部填写完成为最终分值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5059" y="4040128"/>
            <a:ext cx="229804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单独</a:t>
            </a:r>
            <a:r>
              <a:rPr lang="zh-CN" altLang="en-US" sz="1100" dirty="0" smtClean="0">
                <a:solidFill>
                  <a:schemeClr val="bg1"/>
                </a:solidFill>
              </a:rPr>
              <a:t>呈现被</a:t>
            </a:r>
            <a:r>
              <a:rPr lang="zh-CN" altLang="en-US" sz="1100" dirty="0">
                <a:solidFill>
                  <a:schemeClr val="bg1"/>
                </a:solidFill>
              </a:rPr>
              <a:t>评</a:t>
            </a:r>
            <a:r>
              <a:rPr lang="zh-CN" altLang="en-US" sz="1100" dirty="0" smtClean="0">
                <a:solidFill>
                  <a:schemeClr val="bg1"/>
                </a:solidFill>
              </a:rPr>
              <a:t>⼈的</a:t>
            </a:r>
            <a:r>
              <a:rPr lang="zh-CN" altLang="en-US" sz="1100" dirty="0">
                <a:solidFill>
                  <a:schemeClr val="bg1"/>
                </a:solidFill>
              </a:rPr>
              <a:t>综合得分、</a:t>
            </a:r>
            <a:r>
              <a:rPr lang="zh-CN" altLang="en-US" sz="1100" dirty="0" smtClean="0">
                <a:solidFill>
                  <a:schemeClr val="bg1"/>
                </a:solidFill>
              </a:rPr>
              <a:t>维度得分</a:t>
            </a:r>
            <a:r>
              <a:rPr lang="zh-CN" altLang="en-US" sz="1100" dirty="0">
                <a:solidFill>
                  <a:schemeClr val="bg1"/>
                </a:solidFill>
              </a:rPr>
              <a:t>和各个</a:t>
            </a:r>
            <a:r>
              <a:rPr lang="zh-CN" altLang="en-US" sz="1100" dirty="0" smtClean="0">
                <a:solidFill>
                  <a:schemeClr val="bg1"/>
                </a:solidFill>
              </a:rPr>
              <a:t>题目</a:t>
            </a:r>
            <a:r>
              <a:rPr lang="zh-CN" altLang="en-US" sz="1100" dirty="0">
                <a:solidFill>
                  <a:schemeClr val="bg1"/>
                </a:solidFill>
              </a:rPr>
              <a:t>的得分。同时呈现该</a:t>
            </a:r>
            <a:r>
              <a:rPr lang="zh-CN" altLang="en-US" sz="1100" dirty="0" smtClean="0">
                <a:solidFill>
                  <a:schemeClr val="bg1"/>
                </a:solidFill>
              </a:rPr>
              <a:t>被评⼈所属</a:t>
            </a:r>
            <a:r>
              <a:rPr lang="zh-CN" altLang="en-US" sz="1100" dirty="0">
                <a:solidFill>
                  <a:schemeClr val="bg1"/>
                </a:solidFill>
              </a:rPr>
              <a:t>部</a:t>
            </a:r>
            <a:r>
              <a:rPr lang="zh-CN" altLang="en-US" sz="1100" dirty="0" smtClean="0">
                <a:solidFill>
                  <a:schemeClr val="bg1"/>
                </a:solidFill>
              </a:rPr>
              <a:t>⻔的</a:t>
            </a:r>
            <a:r>
              <a:rPr lang="zh-CN" altLang="en-US" sz="1100" dirty="0">
                <a:solidFill>
                  <a:schemeClr val="bg1"/>
                </a:solidFill>
              </a:rPr>
              <a:t>均分</a:t>
            </a:r>
            <a:r>
              <a:rPr lang="zh-CN" altLang="en-US" sz="1100" dirty="0" smtClean="0">
                <a:solidFill>
                  <a:schemeClr val="bg1"/>
                </a:solidFill>
              </a:rPr>
              <a:t>作为比较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7679" y="4038993"/>
            <a:ext cx="23866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查看原始答卷，可以按选项分数及选项文本两种类型下载原始答卷</a:t>
            </a:r>
            <a:r>
              <a:rPr lang="zh-CN" altLang="en-US" sz="1100" dirty="0" smtClean="0">
                <a:solidFill>
                  <a:schemeClr val="bg1"/>
                </a:solidFill>
              </a:rPr>
              <a:t>列表。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25365" y="5497738"/>
            <a:ext cx="1581149" cy="1179512"/>
            <a:chOff x="1162050" y="5083497"/>
            <a:chExt cx="1581149" cy="1179512"/>
          </a:xfrm>
        </p:grpSpPr>
        <p:sp>
          <p:nvSpPr>
            <p:cNvPr id="3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62050" y="5083497"/>
              <a:ext cx="1223962" cy="1071562"/>
            </a:xfrm>
            <a:custGeom>
              <a:avLst/>
              <a:gdLst>
                <a:gd name="T0" fmla="*/ 622 w 931"/>
                <a:gd name="T1" fmla="*/ 710 h 814"/>
                <a:gd name="T2" fmla="*/ 604 w 931"/>
                <a:gd name="T3" fmla="*/ 707 h 814"/>
                <a:gd name="T4" fmla="*/ 542 w 931"/>
                <a:gd name="T5" fmla="*/ 707 h 814"/>
                <a:gd name="T6" fmla="*/ 542 w 931"/>
                <a:gd name="T7" fmla="*/ 635 h 814"/>
                <a:gd name="T8" fmla="*/ 670 w 931"/>
                <a:gd name="T9" fmla="*/ 635 h 814"/>
                <a:gd name="T10" fmla="*/ 765 w 931"/>
                <a:gd name="T11" fmla="*/ 585 h 814"/>
                <a:gd name="T12" fmla="*/ 742 w 931"/>
                <a:gd name="T13" fmla="*/ 543 h 814"/>
                <a:gd name="T14" fmla="*/ 92 w 931"/>
                <a:gd name="T15" fmla="*/ 543 h 814"/>
                <a:gd name="T16" fmla="*/ 92 w 931"/>
                <a:gd name="T17" fmla="*/ 92 h 814"/>
                <a:gd name="T18" fmla="*/ 839 w 931"/>
                <a:gd name="T19" fmla="*/ 92 h 814"/>
                <a:gd name="T20" fmla="*/ 839 w 931"/>
                <a:gd name="T21" fmla="*/ 206 h 814"/>
                <a:gd name="T22" fmla="*/ 931 w 931"/>
                <a:gd name="T23" fmla="*/ 189 h 814"/>
                <a:gd name="T24" fmla="*/ 931 w 931"/>
                <a:gd name="T25" fmla="*/ 79 h 814"/>
                <a:gd name="T26" fmla="*/ 851 w 931"/>
                <a:gd name="T27" fmla="*/ 0 h 814"/>
                <a:gd name="T28" fmla="*/ 79 w 931"/>
                <a:gd name="T29" fmla="*/ 0 h 814"/>
                <a:gd name="T30" fmla="*/ 0 w 931"/>
                <a:gd name="T31" fmla="*/ 79 h 814"/>
                <a:gd name="T32" fmla="*/ 0 w 931"/>
                <a:gd name="T33" fmla="*/ 556 h 814"/>
                <a:gd name="T34" fmla="*/ 79 w 931"/>
                <a:gd name="T35" fmla="*/ 635 h 814"/>
                <a:gd name="T36" fmla="*/ 389 w 931"/>
                <a:gd name="T37" fmla="*/ 635 h 814"/>
                <a:gd name="T38" fmla="*/ 389 w 931"/>
                <a:gd name="T39" fmla="*/ 707 h 814"/>
                <a:gd name="T40" fmla="*/ 326 w 931"/>
                <a:gd name="T41" fmla="*/ 707 h 814"/>
                <a:gd name="T42" fmla="*/ 273 w 931"/>
                <a:gd name="T43" fmla="*/ 761 h 814"/>
                <a:gd name="T44" fmla="*/ 326 w 931"/>
                <a:gd name="T45" fmla="*/ 814 h 814"/>
                <a:gd name="T46" fmla="*/ 604 w 931"/>
                <a:gd name="T47" fmla="*/ 814 h 814"/>
                <a:gd name="T48" fmla="*/ 607 w 931"/>
                <a:gd name="T49" fmla="*/ 814 h 814"/>
                <a:gd name="T50" fmla="*/ 622 w 931"/>
                <a:gd name="T51" fmla="*/ 710 h 814"/>
                <a:gd name="T52" fmla="*/ 622 w 931"/>
                <a:gd name="T53" fmla="*/ 710 h 814"/>
                <a:gd name="T54" fmla="*/ 622 w 931"/>
                <a:gd name="T55" fmla="*/ 71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1" h="814">
                  <a:moveTo>
                    <a:pt x="622" y="710"/>
                  </a:moveTo>
                  <a:cubicBezTo>
                    <a:pt x="616" y="708"/>
                    <a:pt x="610" y="707"/>
                    <a:pt x="604" y="707"/>
                  </a:cubicBezTo>
                  <a:cubicBezTo>
                    <a:pt x="542" y="707"/>
                    <a:pt x="542" y="707"/>
                    <a:pt x="542" y="707"/>
                  </a:cubicBezTo>
                  <a:cubicBezTo>
                    <a:pt x="542" y="635"/>
                    <a:pt x="542" y="635"/>
                    <a:pt x="542" y="635"/>
                  </a:cubicBezTo>
                  <a:cubicBezTo>
                    <a:pt x="670" y="635"/>
                    <a:pt x="670" y="635"/>
                    <a:pt x="670" y="635"/>
                  </a:cubicBezTo>
                  <a:cubicBezTo>
                    <a:pt x="697" y="611"/>
                    <a:pt x="730" y="596"/>
                    <a:pt x="765" y="585"/>
                  </a:cubicBezTo>
                  <a:cubicBezTo>
                    <a:pt x="756" y="572"/>
                    <a:pt x="748" y="558"/>
                    <a:pt x="742" y="543"/>
                  </a:cubicBezTo>
                  <a:cubicBezTo>
                    <a:pt x="92" y="543"/>
                    <a:pt x="92" y="543"/>
                    <a:pt x="92" y="543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39" y="92"/>
                    <a:pt x="839" y="92"/>
                    <a:pt x="839" y="92"/>
                  </a:cubicBezTo>
                  <a:cubicBezTo>
                    <a:pt x="839" y="206"/>
                    <a:pt x="839" y="206"/>
                    <a:pt x="839" y="206"/>
                  </a:cubicBezTo>
                  <a:cubicBezTo>
                    <a:pt x="866" y="195"/>
                    <a:pt x="898" y="189"/>
                    <a:pt x="931" y="189"/>
                  </a:cubicBezTo>
                  <a:cubicBezTo>
                    <a:pt x="931" y="79"/>
                    <a:pt x="931" y="79"/>
                    <a:pt x="931" y="79"/>
                  </a:cubicBezTo>
                  <a:cubicBezTo>
                    <a:pt x="931" y="36"/>
                    <a:pt x="895" y="0"/>
                    <a:pt x="85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6" y="0"/>
                    <a:pt x="0" y="36"/>
                    <a:pt x="0" y="79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600"/>
                    <a:pt x="36" y="635"/>
                    <a:pt x="79" y="635"/>
                  </a:cubicBezTo>
                  <a:cubicBezTo>
                    <a:pt x="389" y="635"/>
                    <a:pt x="389" y="635"/>
                    <a:pt x="389" y="635"/>
                  </a:cubicBezTo>
                  <a:cubicBezTo>
                    <a:pt x="389" y="707"/>
                    <a:pt x="389" y="707"/>
                    <a:pt x="389" y="707"/>
                  </a:cubicBezTo>
                  <a:cubicBezTo>
                    <a:pt x="326" y="707"/>
                    <a:pt x="326" y="707"/>
                    <a:pt x="326" y="707"/>
                  </a:cubicBezTo>
                  <a:cubicBezTo>
                    <a:pt x="297" y="707"/>
                    <a:pt x="273" y="731"/>
                    <a:pt x="273" y="761"/>
                  </a:cubicBezTo>
                  <a:cubicBezTo>
                    <a:pt x="273" y="790"/>
                    <a:pt x="297" y="814"/>
                    <a:pt x="326" y="814"/>
                  </a:cubicBezTo>
                  <a:cubicBezTo>
                    <a:pt x="604" y="814"/>
                    <a:pt x="604" y="814"/>
                    <a:pt x="604" y="814"/>
                  </a:cubicBezTo>
                  <a:cubicBezTo>
                    <a:pt x="605" y="814"/>
                    <a:pt x="606" y="814"/>
                    <a:pt x="607" y="814"/>
                  </a:cubicBezTo>
                  <a:cubicBezTo>
                    <a:pt x="609" y="774"/>
                    <a:pt x="612" y="740"/>
                    <a:pt x="622" y="710"/>
                  </a:cubicBezTo>
                  <a:close/>
                  <a:moveTo>
                    <a:pt x="622" y="710"/>
                  </a:moveTo>
                  <a:cubicBezTo>
                    <a:pt x="622" y="710"/>
                    <a:pt x="622" y="710"/>
                    <a:pt x="622" y="71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028824" y="5391472"/>
              <a:ext cx="714375" cy="871537"/>
            </a:xfrm>
            <a:custGeom>
              <a:avLst/>
              <a:gdLst>
                <a:gd name="T0" fmla="*/ 543 w 543"/>
                <a:gd name="T1" fmla="*/ 624 h 662"/>
                <a:gd name="T2" fmla="*/ 516 w 543"/>
                <a:gd name="T3" fmla="*/ 455 h 662"/>
                <a:gd name="T4" fmla="*/ 357 w 543"/>
                <a:gd name="T5" fmla="*/ 379 h 662"/>
                <a:gd name="T6" fmla="*/ 357 w 543"/>
                <a:gd name="T7" fmla="*/ 379 h 662"/>
                <a:gd name="T8" fmla="*/ 336 w 543"/>
                <a:gd name="T9" fmla="*/ 376 h 662"/>
                <a:gd name="T10" fmla="*/ 334 w 543"/>
                <a:gd name="T11" fmla="*/ 363 h 662"/>
                <a:gd name="T12" fmla="*/ 430 w 543"/>
                <a:gd name="T13" fmla="*/ 189 h 662"/>
                <a:gd name="T14" fmla="*/ 402 w 543"/>
                <a:gd name="T15" fmla="*/ 56 h 662"/>
                <a:gd name="T16" fmla="*/ 272 w 543"/>
                <a:gd name="T17" fmla="*/ 0 h 662"/>
                <a:gd name="T18" fmla="*/ 142 w 543"/>
                <a:gd name="T19" fmla="*/ 56 h 662"/>
                <a:gd name="T20" fmla="*/ 114 w 543"/>
                <a:gd name="T21" fmla="*/ 189 h 662"/>
                <a:gd name="T22" fmla="*/ 209 w 543"/>
                <a:gd name="T23" fmla="*/ 363 h 662"/>
                <a:gd name="T24" fmla="*/ 208 w 543"/>
                <a:gd name="T25" fmla="*/ 376 h 662"/>
                <a:gd name="T26" fmla="*/ 186 w 543"/>
                <a:gd name="T27" fmla="*/ 379 h 662"/>
                <a:gd name="T28" fmla="*/ 186 w 543"/>
                <a:gd name="T29" fmla="*/ 379 h 662"/>
                <a:gd name="T30" fmla="*/ 28 w 543"/>
                <a:gd name="T31" fmla="*/ 455 h 662"/>
                <a:gd name="T32" fmla="*/ 1 w 543"/>
                <a:gd name="T33" fmla="*/ 624 h 662"/>
                <a:gd name="T34" fmla="*/ 0 w 543"/>
                <a:gd name="T35" fmla="*/ 636 h 662"/>
                <a:gd name="T36" fmla="*/ 8 w 543"/>
                <a:gd name="T37" fmla="*/ 655 h 662"/>
                <a:gd name="T38" fmla="*/ 26 w 543"/>
                <a:gd name="T39" fmla="*/ 662 h 662"/>
                <a:gd name="T40" fmla="*/ 517 w 543"/>
                <a:gd name="T41" fmla="*/ 662 h 662"/>
                <a:gd name="T42" fmla="*/ 536 w 543"/>
                <a:gd name="T43" fmla="*/ 655 h 662"/>
                <a:gd name="T44" fmla="*/ 543 w 543"/>
                <a:gd name="T45" fmla="*/ 636 h 662"/>
                <a:gd name="T46" fmla="*/ 543 w 543"/>
                <a:gd name="T47" fmla="*/ 624 h 662"/>
                <a:gd name="T48" fmla="*/ 543 w 543"/>
                <a:gd name="T49" fmla="*/ 624 h 662"/>
                <a:gd name="T50" fmla="*/ 543 w 543"/>
                <a:gd name="T51" fmla="*/ 624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3" h="662">
                  <a:moveTo>
                    <a:pt x="543" y="624"/>
                  </a:moveTo>
                  <a:cubicBezTo>
                    <a:pt x="541" y="545"/>
                    <a:pt x="540" y="493"/>
                    <a:pt x="516" y="455"/>
                  </a:cubicBezTo>
                  <a:cubicBezTo>
                    <a:pt x="488" y="411"/>
                    <a:pt x="434" y="393"/>
                    <a:pt x="357" y="379"/>
                  </a:cubicBezTo>
                  <a:cubicBezTo>
                    <a:pt x="357" y="379"/>
                    <a:pt x="357" y="379"/>
                    <a:pt x="357" y="379"/>
                  </a:cubicBezTo>
                  <a:cubicBezTo>
                    <a:pt x="356" y="379"/>
                    <a:pt x="349" y="377"/>
                    <a:pt x="336" y="376"/>
                  </a:cubicBezTo>
                  <a:cubicBezTo>
                    <a:pt x="331" y="376"/>
                    <a:pt x="329" y="366"/>
                    <a:pt x="334" y="363"/>
                  </a:cubicBezTo>
                  <a:cubicBezTo>
                    <a:pt x="392" y="334"/>
                    <a:pt x="430" y="265"/>
                    <a:pt x="430" y="189"/>
                  </a:cubicBezTo>
                  <a:cubicBezTo>
                    <a:pt x="430" y="127"/>
                    <a:pt x="421" y="86"/>
                    <a:pt x="402" y="56"/>
                  </a:cubicBezTo>
                  <a:cubicBezTo>
                    <a:pt x="377" y="19"/>
                    <a:pt x="324" y="0"/>
                    <a:pt x="272" y="0"/>
                  </a:cubicBezTo>
                  <a:cubicBezTo>
                    <a:pt x="219" y="0"/>
                    <a:pt x="166" y="19"/>
                    <a:pt x="142" y="56"/>
                  </a:cubicBezTo>
                  <a:cubicBezTo>
                    <a:pt x="122" y="86"/>
                    <a:pt x="114" y="127"/>
                    <a:pt x="114" y="189"/>
                  </a:cubicBezTo>
                  <a:cubicBezTo>
                    <a:pt x="114" y="265"/>
                    <a:pt x="152" y="334"/>
                    <a:pt x="209" y="363"/>
                  </a:cubicBezTo>
                  <a:cubicBezTo>
                    <a:pt x="215" y="366"/>
                    <a:pt x="212" y="376"/>
                    <a:pt x="208" y="376"/>
                  </a:cubicBezTo>
                  <a:cubicBezTo>
                    <a:pt x="194" y="377"/>
                    <a:pt x="187" y="379"/>
                    <a:pt x="186" y="379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09" y="393"/>
                    <a:pt x="56" y="411"/>
                    <a:pt x="28" y="455"/>
                  </a:cubicBezTo>
                  <a:cubicBezTo>
                    <a:pt x="3" y="493"/>
                    <a:pt x="2" y="545"/>
                    <a:pt x="1" y="624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643"/>
                    <a:pt x="3" y="650"/>
                    <a:pt x="8" y="655"/>
                  </a:cubicBezTo>
                  <a:cubicBezTo>
                    <a:pt x="13" y="660"/>
                    <a:pt x="19" y="662"/>
                    <a:pt x="26" y="662"/>
                  </a:cubicBezTo>
                  <a:cubicBezTo>
                    <a:pt x="517" y="662"/>
                    <a:pt x="517" y="662"/>
                    <a:pt x="517" y="662"/>
                  </a:cubicBezTo>
                  <a:cubicBezTo>
                    <a:pt x="524" y="662"/>
                    <a:pt x="531" y="660"/>
                    <a:pt x="536" y="655"/>
                  </a:cubicBezTo>
                  <a:cubicBezTo>
                    <a:pt x="541" y="650"/>
                    <a:pt x="543" y="643"/>
                    <a:pt x="543" y="636"/>
                  </a:cubicBezTo>
                  <a:lnTo>
                    <a:pt x="543" y="624"/>
                  </a:lnTo>
                  <a:close/>
                  <a:moveTo>
                    <a:pt x="543" y="624"/>
                  </a:moveTo>
                  <a:cubicBezTo>
                    <a:pt x="543" y="624"/>
                    <a:pt x="543" y="624"/>
                    <a:pt x="543" y="624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247521" y="5878330"/>
            <a:ext cx="162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4EC2CF"/>
                </a:solidFill>
                <a:effectLst>
                  <a:reflection blurRad="6350" stA="53000" endA="300" endPos="35500" dir="5400000" sy="-90000" algn="bl" rotWithShape="0"/>
                </a:effectLst>
              </a:rPr>
              <a:t>360°</a:t>
            </a:r>
            <a:endParaRPr lang="zh-CN" altLang="en-US" sz="5400" b="0" cap="none" spc="0" dirty="0">
              <a:ln w="0"/>
              <a:solidFill>
                <a:srgbClr val="4EC2C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2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1BA-1081-B347-AA94-4893BB9F8280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3B1BA-1081-B347-AA94-4893BB9F8280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4581428" y="956673"/>
            <a:ext cx="6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产品安装、联系我们</a:t>
            </a:r>
            <a:endParaRPr lang="en-US" altLang="zh-CN" sz="32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42" y="1685214"/>
            <a:ext cx="277656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5" y="1685214"/>
            <a:ext cx="279489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7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81428" y="956673"/>
            <a:ext cx="6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bg1"/>
                </a:solidFill>
              </a:rPr>
              <a:t>宝企通产品介绍</a:t>
            </a:r>
            <a:endParaRPr lang="id-ID" altLang="zh-CN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4590" y="6161214"/>
            <a:ext cx="710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扫码可查看具体产品详情，更多资料也可查看产品官网：</a:t>
            </a:r>
            <a:r>
              <a:rPr lang="en-US" altLang="zh-CN" sz="1200" dirty="0">
                <a:solidFill>
                  <a:schemeClr val="bg1"/>
                </a:solidFill>
              </a:rPr>
              <a:t>http://bqt.jixiangit.com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5671" y="1873653"/>
            <a:ext cx="5385572" cy="1825556"/>
          </a:xfrm>
          <a:prstGeom prst="roundRect">
            <a:avLst>
              <a:gd name="adj" fmla="val 78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" y="2159798"/>
            <a:ext cx="787743" cy="78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0" name="矩形 19"/>
          <p:cNvSpPr/>
          <p:nvPr/>
        </p:nvSpPr>
        <p:spPr>
          <a:xfrm>
            <a:off x="1695235" y="2088289"/>
            <a:ext cx="371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b="1" dirty="0"/>
              <a:t>IT</a:t>
            </a:r>
            <a:r>
              <a:rPr lang="zh-CN" altLang="en-US" sz="2000" b="1" dirty="0"/>
              <a:t>服务</a:t>
            </a:r>
          </a:p>
        </p:txBody>
      </p:sp>
      <p:sp>
        <p:nvSpPr>
          <p:cNvPr id="22" name="矩形 21"/>
          <p:cNvSpPr/>
          <p:nvPr/>
        </p:nvSpPr>
        <p:spPr>
          <a:xfrm>
            <a:off x="1695235" y="2482160"/>
            <a:ext cx="3789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轻量化移动工单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95235" y="2850041"/>
            <a:ext cx="378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提供系统化、标准化的工作处理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流程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，帮助客户将业务问题快速在各部门流转解决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有追踪，有评价。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59240" y="2039704"/>
            <a:ext cx="648702" cy="64870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6" name="圆角矩形 55"/>
          <p:cNvSpPr/>
          <p:nvPr/>
        </p:nvSpPr>
        <p:spPr>
          <a:xfrm>
            <a:off x="6258612" y="1868449"/>
            <a:ext cx="5385572" cy="1857521"/>
          </a:xfrm>
          <a:prstGeom prst="roundRect">
            <a:avLst>
              <a:gd name="adj" fmla="val 78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75" y="2154594"/>
            <a:ext cx="787743" cy="78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8" name="矩形 57"/>
          <p:cNvSpPr/>
          <p:nvPr/>
        </p:nvSpPr>
        <p:spPr>
          <a:xfrm>
            <a:off x="7408176" y="2083085"/>
            <a:ext cx="371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000" b="1" dirty="0"/>
              <a:t>员工关怀</a:t>
            </a:r>
          </a:p>
        </p:txBody>
      </p:sp>
      <p:sp>
        <p:nvSpPr>
          <p:cNvPr id="59" name="矩形 58"/>
          <p:cNvSpPr/>
          <p:nvPr/>
        </p:nvSpPr>
        <p:spPr>
          <a:xfrm>
            <a:off x="7408176" y="2476956"/>
            <a:ext cx="3789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企业开展员工关怀取代纸质贺卡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408176" y="2844837"/>
            <a:ext cx="378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自动给员工发送生日祝福、入职周年贺卡，同事可相互发送祝福语。体现企业人文情怀。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72181" y="2034500"/>
            <a:ext cx="648702" cy="64870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2" name="圆角矩形 61"/>
          <p:cNvSpPr/>
          <p:nvPr/>
        </p:nvSpPr>
        <p:spPr>
          <a:xfrm>
            <a:off x="545671" y="4093080"/>
            <a:ext cx="5385572" cy="1858095"/>
          </a:xfrm>
          <a:prstGeom prst="roundRect">
            <a:avLst>
              <a:gd name="adj" fmla="val 78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" y="4379225"/>
            <a:ext cx="787743" cy="78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4" name="矩形 63"/>
          <p:cNvSpPr/>
          <p:nvPr/>
        </p:nvSpPr>
        <p:spPr>
          <a:xfrm>
            <a:off x="1695235" y="4307716"/>
            <a:ext cx="371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000" dirty="0"/>
              <a:t>360</a:t>
            </a:r>
            <a:r>
              <a:rPr lang="zh-CN" altLang="en-US" sz="2000" dirty="0"/>
              <a:t>度测评</a:t>
            </a:r>
          </a:p>
        </p:txBody>
      </p:sp>
      <p:sp>
        <p:nvSpPr>
          <p:cNvPr id="65" name="矩形 64"/>
          <p:cNvSpPr/>
          <p:nvPr/>
        </p:nvSpPr>
        <p:spPr>
          <a:xfrm>
            <a:off x="1695235" y="4701587"/>
            <a:ext cx="3789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各种问卷调查、自定义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度测评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695235" y="5069468"/>
            <a:ext cx="378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帮助企业快速实现在线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度评估系统，实现全方位的人才盘点。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59240" y="4259131"/>
            <a:ext cx="648702" cy="64870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8" name="圆角矩形 67"/>
          <p:cNvSpPr/>
          <p:nvPr/>
        </p:nvSpPr>
        <p:spPr>
          <a:xfrm>
            <a:off x="6258612" y="4087876"/>
            <a:ext cx="5385572" cy="1863299"/>
          </a:xfrm>
          <a:prstGeom prst="roundRect">
            <a:avLst>
              <a:gd name="adj" fmla="val 78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75" y="4374021"/>
            <a:ext cx="787743" cy="78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0" name="矩形 69"/>
          <p:cNvSpPr/>
          <p:nvPr/>
        </p:nvSpPr>
        <p:spPr>
          <a:xfrm>
            <a:off x="7408176" y="4302512"/>
            <a:ext cx="371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000" dirty="0"/>
              <a:t>工时管理</a:t>
            </a:r>
          </a:p>
        </p:txBody>
      </p:sp>
      <p:sp>
        <p:nvSpPr>
          <p:cNvPr id="71" name="矩形 70"/>
          <p:cNvSpPr/>
          <p:nvPr/>
        </p:nvSpPr>
        <p:spPr>
          <a:xfrm>
            <a:off x="7408176" y="4696383"/>
            <a:ext cx="3268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工时成本管理解决方案，适用于设计、开发等多行业场景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408177" y="5295799"/>
            <a:ext cx="3789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实现人工成本的精细化管理，加强项目工时及成本管控，提升项目团队执行效率。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72181" y="4253927"/>
            <a:ext cx="648702" cy="64870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8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81428" y="956673"/>
            <a:ext cx="6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公司介绍</a:t>
            </a:r>
            <a:endParaRPr lang="id-ID" altLang="zh-CN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78" y="3246391"/>
            <a:ext cx="2205735" cy="665088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3892146" y="1628456"/>
            <a:ext cx="7075054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深圳润扬信息科技有限公司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（以下简称“润扬科技”）是以客户为中心，专业提供信息技术服务方案的综合服务商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“宝企通”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是润扬科技旗下企业级移动办公</a:t>
            </a:r>
            <a:r>
              <a:rPr lang="en-US" altLang="zh-CN" dirty="0" err="1">
                <a:solidFill>
                  <a:schemeClr val="bg1"/>
                </a:solidFill>
                <a:latin typeface="+mn-ea"/>
                <a:cs typeface="+mn-ea"/>
              </a:rPr>
              <a:t>saas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平台，提供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IT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服务、员工关怀、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360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度测评、工时管理四款产品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作为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企业微信官方推荐服务商，“宝企通”产品目前累计授权企业数达到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1500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家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cs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我们致力于用极致的产品服务让工作更简单高效。‌</a:t>
            </a:r>
          </a:p>
        </p:txBody>
      </p:sp>
    </p:spTree>
    <p:extLst>
      <p:ext uri="{BB962C8B-B14F-4D97-AF65-F5344CB8AC3E}">
        <p14:creationId xmlns:p14="http://schemas.microsoft.com/office/powerpoint/2010/main" val="9976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1BA-1081-B347-AA94-4893BB9F8280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33" y="2697206"/>
            <a:ext cx="2125925" cy="2910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3"/>
          <p:cNvSpPr txBox="1"/>
          <p:nvPr/>
        </p:nvSpPr>
        <p:spPr>
          <a:xfrm>
            <a:off x="4581428" y="956673"/>
            <a:ext cx="6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公司资质</a:t>
            </a:r>
            <a:endParaRPr lang="en-US" altLang="zh-CN" sz="32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75" y="2697205"/>
            <a:ext cx="2125237" cy="2910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9" y="2700661"/>
            <a:ext cx="2138130" cy="290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31" y="2708949"/>
            <a:ext cx="2125924" cy="2887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77" y="2700660"/>
            <a:ext cx="2138130" cy="290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06400" y="2006600"/>
            <a:ext cx="10287000" cy="702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宝企通系列产品为润扬科技自主研发，拥有国家版权局颁发的知识产权证书共计20+，部分证书如下：</a:t>
            </a:r>
          </a:p>
        </p:txBody>
      </p:sp>
    </p:spTree>
    <p:extLst>
      <p:ext uri="{BB962C8B-B14F-4D97-AF65-F5344CB8AC3E}">
        <p14:creationId xmlns:p14="http://schemas.microsoft.com/office/powerpoint/2010/main" val="10298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799070" y="2059459"/>
            <a:ext cx="10544433" cy="4398098"/>
          </a:xfrm>
          <a:prstGeom prst="roundRect">
            <a:avLst>
              <a:gd name="adj" fmla="val 72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80" y="3404410"/>
            <a:ext cx="1588430" cy="7039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61" y="3393836"/>
            <a:ext cx="1341023" cy="7251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8" y="5446046"/>
            <a:ext cx="1235864" cy="6198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53" y="2455193"/>
            <a:ext cx="1844285" cy="4902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85" y="2921573"/>
            <a:ext cx="1669670" cy="16696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72" y="5029699"/>
            <a:ext cx="2104717" cy="1403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36" y="2939549"/>
            <a:ext cx="1633719" cy="16337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0" y="5147550"/>
            <a:ext cx="1825304" cy="1216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93" y="4578820"/>
            <a:ext cx="1645805" cy="3412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13" y="4423644"/>
            <a:ext cx="1349719" cy="303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78" y="5596835"/>
            <a:ext cx="1451234" cy="31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32" y="4321811"/>
            <a:ext cx="978839" cy="748739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4581428" y="956673"/>
            <a:ext cx="69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我们的客户</a:t>
            </a:r>
            <a:endParaRPr lang="en-US" altLang="zh-CN" sz="3200" dirty="0" smtClean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08085" y="2289133"/>
            <a:ext cx="2939278" cy="822373"/>
            <a:chOff x="1311965" y="2487631"/>
            <a:chExt cx="2939278" cy="82237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700" y="2487631"/>
              <a:ext cx="2591543" cy="54972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482222" y="2578444"/>
              <a:ext cx="1769021" cy="458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"/>
            <p:cNvSpPr txBox="1"/>
            <p:nvPr/>
          </p:nvSpPr>
          <p:spPr>
            <a:xfrm>
              <a:off x="1311965" y="2971450"/>
              <a:ext cx="17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15E4B"/>
                  </a:solidFill>
                  <a:latin typeface="+mn-ea"/>
                </a:rPr>
                <a:t>广东机场</a:t>
              </a:r>
              <a:r>
                <a:rPr lang="zh-CN" altLang="en-US" sz="1600" b="1" dirty="0">
                  <a:solidFill>
                    <a:srgbClr val="015E4B"/>
                  </a:solidFill>
                </a:rPr>
                <a:t>集团</a:t>
              </a:r>
              <a:endParaRPr lang="en-US" altLang="zh-CN" sz="1600" b="1" dirty="0" smtClean="0">
                <a:solidFill>
                  <a:srgbClr val="015E4B"/>
                </a:solidFill>
                <a:latin typeface="+mn-ea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77" y="2346559"/>
            <a:ext cx="1344790" cy="7075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58" y="2465316"/>
            <a:ext cx="1422724" cy="4700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90" y="4338489"/>
            <a:ext cx="1786660" cy="8218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35863" y="47182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易德龙</a:t>
            </a:r>
          </a:p>
        </p:txBody>
      </p:sp>
      <p:sp>
        <p:nvSpPr>
          <p:cNvPr id="32" name="矩形 31"/>
          <p:cNvSpPr/>
          <p:nvPr/>
        </p:nvSpPr>
        <p:spPr>
          <a:xfrm>
            <a:off x="368521" y="1417198"/>
            <a:ext cx="710956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zh-CN" altLang="en-US" dirty="0">
                <a:solidFill>
                  <a:schemeClr val="bg1"/>
                </a:solidFill>
              </a:rPr>
              <a:t>宝企通产品目前累计授权客户达到</a:t>
            </a:r>
            <a:r>
              <a:rPr lang="en-US" altLang="zh-CN" dirty="0">
                <a:solidFill>
                  <a:schemeClr val="bg1"/>
                </a:solidFill>
              </a:rPr>
              <a:t>1500+</a:t>
            </a:r>
            <a:r>
              <a:rPr lang="zh-CN" altLang="en-US" dirty="0">
                <a:solidFill>
                  <a:schemeClr val="bg1"/>
                </a:solidFill>
              </a:rPr>
              <a:t>家，部分客户如下：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12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5"/>
          <p:cNvSpPr txBox="1"/>
          <p:nvPr/>
        </p:nvSpPr>
        <p:spPr>
          <a:xfrm>
            <a:off x="4742244" y="3066592"/>
            <a:ext cx="2647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</a:p>
          <a:p>
            <a:pPr algn="ctr"/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90140" y="5067935"/>
            <a:ext cx="73513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欢迎安装了解和使用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可通过搜索宝企通官网或者查看线下宣传资料与我们联系（</a:t>
            </a:r>
            <a:r>
              <a:rPr lang="zh-CN" altLang="en-US" sz="1400" dirty="0">
                <a:solidFill>
                  <a:schemeClr val="bg1"/>
                </a:solidFill>
                <a:sym typeface="+mn-ea"/>
              </a:rPr>
              <a:t>13590468927</a:t>
            </a:r>
            <a:r>
              <a:rPr lang="zh-CN" altLang="en-US" sz="1400" dirty="0">
                <a:solidFill>
                  <a:schemeClr val="bg1"/>
                </a:solidFill>
              </a:rPr>
              <a:t>）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深圳润扬信息科技有限公司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1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1BA-1081-B347-AA94-4893BB9F8280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8" name="TextBox 3"/>
          <p:cNvSpPr txBox="1"/>
          <p:nvPr/>
        </p:nvSpPr>
        <p:spPr>
          <a:xfrm>
            <a:off x="4763386" y="956673"/>
            <a:ext cx="6753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HR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简单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、灵活、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易使用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的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测评工具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  <a:p>
            <a:pPr algn="r"/>
            <a:endParaRPr lang="id-ID" altLang="zh-CN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3474" y="2033891"/>
            <a:ext cx="6136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帮助企业</a:t>
            </a:r>
            <a:r>
              <a:rPr lang="zh-CN" altLang="en-US" sz="2000" b="1" dirty="0">
                <a:solidFill>
                  <a:srgbClr val="4EC2CF"/>
                </a:solidFill>
                <a:latin typeface="+mn-ea"/>
              </a:rPr>
              <a:t>快速实现在线</a:t>
            </a:r>
            <a:r>
              <a:rPr lang="en-US" altLang="zh-CN" sz="2000" b="1" dirty="0">
                <a:solidFill>
                  <a:srgbClr val="4EC2CF"/>
                </a:solidFill>
                <a:latin typeface="+mn-ea"/>
              </a:rPr>
              <a:t>360</a:t>
            </a:r>
            <a:r>
              <a:rPr lang="zh-CN" altLang="en-US" sz="2000" b="1" dirty="0">
                <a:solidFill>
                  <a:srgbClr val="4EC2CF"/>
                </a:solidFill>
                <a:latin typeface="+mn-ea"/>
              </a:rPr>
              <a:t>度评估系统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，实现全方位的人才盘点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通过</a:t>
            </a:r>
            <a:r>
              <a:rPr lang="zh-CN" altLang="en-US" sz="2000" b="1" dirty="0" smtClean="0">
                <a:solidFill>
                  <a:srgbClr val="4EC2CF"/>
                </a:solidFill>
                <a:latin typeface="+mn-ea"/>
              </a:rPr>
              <a:t>全方面</a:t>
            </a:r>
            <a:r>
              <a:rPr lang="zh-CN" altLang="en-US" sz="2000" b="1" dirty="0">
                <a:solidFill>
                  <a:srgbClr val="4EC2CF"/>
                </a:solidFill>
                <a:latin typeface="+mn-ea"/>
              </a:rPr>
              <a:t>、多维度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的评估，让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员工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领导者了解自己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的优劣势，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取长补短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挖掘自我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发展潜能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；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帮助部门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团队明确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发展方向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缩小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团队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差距；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9" y="2263765"/>
            <a:ext cx="2589179" cy="258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05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/>
          <p:nvPr/>
        </p:nvSpPr>
        <p:spPr>
          <a:xfrm>
            <a:off x="4774986" y="871218"/>
            <a:ext cx="675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360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度测评</a:t>
            </a:r>
            <a:r>
              <a:rPr lang="en-US" altLang="zh-CN" sz="2400" dirty="0" smtClean="0">
                <a:solidFill>
                  <a:schemeClr val="bg1"/>
                </a:solidFill>
                <a:latin typeface="+mn-ea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我们能做到</a:t>
            </a:r>
            <a:endParaRPr lang="id-ID" altLang="zh-CN" sz="24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41180" y="1879596"/>
            <a:ext cx="4309640" cy="3737227"/>
            <a:chOff x="3941180" y="1879596"/>
            <a:chExt cx="4309640" cy="3737227"/>
          </a:xfrm>
          <a:effectLst>
            <a:reflection blurRad="6350" stA="18000" endPos="35000" dir="5400000" sy="-100000" algn="bl" rotWithShape="0"/>
          </a:effectLst>
        </p:grpSpPr>
        <p:grpSp>
          <p:nvGrpSpPr>
            <p:cNvPr id="19" name="Group 14出自【趣你的PPT】(微信:qunideppt)：最优质的PPT资源库"/>
            <p:cNvGrpSpPr/>
            <p:nvPr/>
          </p:nvGrpSpPr>
          <p:grpSpPr>
            <a:xfrm>
              <a:off x="4462135" y="2107235"/>
              <a:ext cx="3269785" cy="3268423"/>
              <a:chOff x="4462135" y="2107235"/>
              <a:chExt cx="3269785" cy="3268423"/>
            </a:xfrm>
          </p:grpSpPr>
          <p:sp>
            <p:nvSpPr>
              <p:cNvPr id="51" name="出自【趣你的PPT】(微信:qunideppt)：最优质的PPT资源库"/>
              <p:cNvSpPr/>
              <p:nvPr/>
            </p:nvSpPr>
            <p:spPr>
              <a:xfrm rot="10800000">
                <a:off x="4462135" y="2107235"/>
                <a:ext cx="3269785" cy="326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2" name="出自【趣你的PPT】(微信:qunideppt)：最优质的PPT资源库"/>
              <p:cNvSpPr/>
              <p:nvPr/>
            </p:nvSpPr>
            <p:spPr>
              <a:xfrm rot="1790900">
                <a:off x="5372437" y="3107985"/>
                <a:ext cx="1484498" cy="1285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rgbClr val="4CC69A"/>
              </a:solidFill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grpSp>
          <p:nvGrpSpPr>
            <p:cNvPr id="20" name="Group 1出自【趣你的PPT】(微信:qunideppt)：最优质的PPT资源库"/>
            <p:cNvGrpSpPr/>
            <p:nvPr/>
          </p:nvGrpSpPr>
          <p:grpSpPr>
            <a:xfrm>
              <a:off x="4677346" y="1879596"/>
              <a:ext cx="1381823" cy="1196702"/>
              <a:chOff x="4677346" y="1879596"/>
              <a:chExt cx="1381823" cy="1196702"/>
            </a:xfrm>
          </p:grpSpPr>
          <p:sp>
            <p:nvSpPr>
              <p:cNvPr id="49" name="出自【趣你的PPT】(微信:qunideppt)：最优质的PPT资源库"/>
              <p:cNvSpPr/>
              <p:nvPr/>
            </p:nvSpPr>
            <p:spPr>
              <a:xfrm rot="1790900">
                <a:off x="4677346" y="1879596"/>
                <a:ext cx="1381823" cy="119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rgbClr val="4CBDC2"/>
              </a:solidFill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50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064572" y="2224733"/>
                <a:ext cx="587184" cy="486035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47" name="出自【趣你的PPT】(微信:qunideppt)：最优质的PPT资源库"/>
            <p:cNvSpPr/>
            <p:nvPr/>
          </p:nvSpPr>
          <p:spPr>
            <a:xfrm rot="1790900">
              <a:off x="6132827" y="4420137"/>
              <a:ext cx="1381827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rgbClr val="4DB7EE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2" name="Group 3出自【趣你的PPT】(微信:qunideppt)：最优质的PPT资源库"/>
            <p:cNvGrpSpPr/>
            <p:nvPr/>
          </p:nvGrpSpPr>
          <p:grpSpPr>
            <a:xfrm>
              <a:off x="4711304" y="4406053"/>
              <a:ext cx="1381819" cy="1196696"/>
              <a:chOff x="4711304" y="4406053"/>
              <a:chExt cx="1381819" cy="1196696"/>
            </a:xfrm>
          </p:grpSpPr>
          <p:sp>
            <p:nvSpPr>
              <p:cNvPr id="45" name="出自【趣你的PPT】(微信:qunideppt)：最优质的PPT资源库"/>
              <p:cNvSpPr/>
              <p:nvPr/>
            </p:nvSpPr>
            <p:spPr>
              <a:xfrm rot="1790900">
                <a:off x="4711304" y="4406053"/>
                <a:ext cx="1381819" cy="1196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rgbClr val="4CBDC2"/>
              </a:solidFill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6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5116864" y="4775933"/>
                <a:ext cx="501549" cy="501549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grpSp>
          <p:nvGrpSpPr>
            <p:cNvPr id="23" name="Group 11出自【趣你的PPT】(微信:qunideppt)：最优质的PPT资源库"/>
            <p:cNvGrpSpPr/>
            <p:nvPr/>
          </p:nvGrpSpPr>
          <p:grpSpPr>
            <a:xfrm>
              <a:off x="3941180" y="3162512"/>
              <a:ext cx="1381823" cy="1196686"/>
              <a:chOff x="3941180" y="3162512"/>
              <a:chExt cx="1381823" cy="1196686"/>
            </a:xfrm>
          </p:grpSpPr>
          <p:sp>
            <p:nvSpPr>
              <p:cNvPr id="37" name="出自【趣你的PPT】(微信:qunideppt)：最优质的PPT资源库"/>
              <p:cNvSpPr/>
              <p:nvPr/>
            </p:nvSpPr>
            <p:spPr>
              <a:xfrm rot="1790900">
                <a:off x="3941180" y="3162512"/>
                <a:ext cx="1381823" cy="1196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rgbClr val="4BB1F1"/>
              </a:solidFill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grpSp>
            <p:nvGrpSpPr>
              <p:cNvPr id="38" name="Group 54"/>
              <p:cNvGrpSpPr/>
              <p:nvPr/>
            </p:nvGrpSpPr>
            <p:grpSpPr>
              <a:xfrm>
                <a:off x="4370992" y="3576180"/>
                <a:ext cx="502461" cy="383171"/>
                <a:chOff x="4914900" y="1812925"/>
                <a:chExt cx="441326" cy="336550"/>
              </a:xfrm>
              <a:solidFill>
                <a:sysClr val="window" lastClr="FFFFFF"/>
              </a:solidFill>
            </p:grpSpPr>
            <p:sp>
              <p:nvSpPr>
                <p:cNvPr id="39" name="出自【趣你的PPT】(微信:qunideppt)：最优质的PPT资源库"/>
                <p:cNvSpPr>
                  <a:spLocks/>
                </p:cNvSpPr>
                <p:nvPr/>
              </p:nvSpPr>
              <p:spPr bwMode="auto">
                <a:xfrm>
                  <a:off x="4914900" y="1849438"/>
                  <a:ext cx="230188" cy="257175"/>
                </a:xfrm>
                <a:custGeom>
                  <a:avLst/>
                  <a:gdLst>
                    <a:gd name="T0" fmla="*/ 18 w 145"/>
                    <a:gd name="T1" fmla="*/ 143 h 162"/>
                    <a:gd name="T2" fmla="*/ 18 w 145"/>
                    <a:gd name="T3" fmla="*/ 21 h 162"/>
                    <a:gd name="T4" fmla="*/ 124 w 145"/>
                    <a:gd name="T5" fmla="*/ 21 h 162"/>
                    <a:gd name="T6" fmla="*/ 145 w 145"/>
                    <a:gd name="T7" fmla="*/ 0 h 162"/>
                    <a:gd name="T8" fmla="*/ 0 w 145"/>
                    <a:gd name="T9" fmla="*/ 0 h 162"/>
                    <a:gd name="T10" fmla="*/ 0 w 145"/>
                    <a:gd name="T11" fmla="*/ 162 h 162"/>
                    <a:gd name="T12" fmla="*/ 68 w 145"/>
                    <a:gd name="T13" fmla="*/ 162 h 162"/>
                    <a:gd name="T14" fmla="*/ 77 w 145"/>
                    <a:gd name="T15" fmla="*/ 143 h 162"/>
                    <a:gd name="T16" fmla="*/ 18 w 145"/>
                    <a:gd name="T17" fmla="*/ 14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5" h="162">
                      <a:moveTo>
                        <a:pt x="18" y="143"/>
                      </a:moveTo>
                      <a:lnTo>
                        <a:pt x="18" y="21"/>
                      </a:lnTo>
                      <a:lnTo>
                        <a:pt x="124" y="21"/>
                      </a:lnTo>
                      <a:lnTo>
                        <a:pt x="145" y="0"/>
                      </a:lnTo>
                      <a:lnTo>
                        <a:pt x="0" y="0"/>
                      </a:lnTo>
                      <a:lnTo>
                        <a:pt x="0" y="162"/>
                      </a:lnTo>
                      <a:lnTo>
                        <a:pt x="68" y="162"/>
                      </a:lnTo>
                      <a:lnTo>
                        <a:pt x="77" y="143"/>
                      </a:lnTo>
                      <a:lnTo>
                        <a:pt x="18" y="14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</a:endParaRPr>
                </a:p>
              </p:txBody>
            </p:sp>
            <p:sp>
              <p:nvSpPr>
                <p:cNvPr id="40" name="出自【趣你的PPT】(微信:qunideppt)：最优质的PPT资源库"/>
                <p:cNvSpPr>
                  <a:spLocks/>
                </p:cNvSpPr>
                <p:nvPr/>
              </p:nvSpPr>
              <p:spPr bwMode="auto">
                <a:xfrm>
                  <a:off x="5065713" y="1849438"/>
                  <a:ext cx="290513" cy="257175"/>
                </a:xfrm>
                <a:custGeom>
                  <a:avLst/>
                  <a:gdLst>
                    <a:gd name="T0" fmla="*/ 76 w 88"/>
                    <a:gd name="T1" fmla="*/ 18 h 78"/>
                    <a:gd name="T2" fmla="*/ 76 w 88"/>
                    <a:gd name="T3" fmla="*/ 0 h 78"/>
                    <a:gd name="T4" fmla="*/ 40 w 88"/>
                    <a:gd name="T5" fmla="*/ 0 h 78"/>
                    <a:gd name="T6" fmla="*/ 37 w 88"/>
                    <a:gd name="T7" fmla="*/ 10 h 78"/>
                    <a:gd name="T8" fmla="*/ 67 w 88"/>
                    <a:gd name="T9" fmla="*/ 10 h 78"/>
                    <a:gd name="T10" fmla="*/ 67 w 88"/>
                    <a:gd name="T11" fmla="*/ 69 h 78"/>
                    <a:gd name="T12" fmla="*/ 10 w 88"/>
                    <a:gd name="T13" fmla="*/ 69 h 78"/>
                    <a:gd name="T14" fmla="*/ 0 w 88"/>
                    <a:gd name="T15" fmla="*/ 78 h 78"/>
                    <a:gd name="T16" fmla="*/ 76 w 88"/>
                    <a:gd name="T17" fmla="*/ 78 h 78"/>
                    <a:gd name="T18" fmla="*/ 76 w 88"/>
                    <a:gd name="T19" fmla="*/ 60 h 78"/>
                    <a:gd name="T20" fmla="*/ 88 w 88"/>
                    <a:gd name="T21" fmla="*/ 54 h 78"/>
                    <a:gd name="T22" fmla="*/ 88 w 88"/>
                    <a:gd name="T23" fmla="*/ 26 h 78"/>
                    <a:gd name="T24" fmla="*/ 76 w 88"/>
                    <a:gd name="T25" fmla="*/ 1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78">
                      <a:moveTo>
                        <a:pt x="76" y="18"/>
                      </a:move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7" y="69"/>
                        <a:pt x="67" y="69"/>
                        <a:pt x="67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76" y="78"/>
                        <a:pt x="76" y="78"/>
                        <a:pt x="76" y="78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80" y="60"/>
                        <a:pt x="88" y="61"/>
                        <a:pt x="88" y="54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17"/>
                        <a:pt x="79" y="18"/>
                        <a:pt x="76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</a:endParaRPr>
                </a:p>
              </p:txBody>
            </p:sp>
            <p:sp>
              <p:nvSpPr>
                <p:cNvPr id="41" name="出自【趣你的PPT】(微信:qunideppt)：最优质的PPT资源库"/>
                <p:cNvSpPr>
                  <a:spLocks/>
                </p:cNvSpPr>
                <p:nvPr/>
              </p:nvSpPr>
              <p:spPr bwMode="auto">
                <a:xfrm>
                  <a:off x="4970463" y="1905000"/>
                  <a:ext cx="115888" cy="144463"/>
                </a:xfrm>
                <a:custGeom>
                  <a:avLst/>
                  <a:gdLst>
                    <a:gd name="T0" fmla="*/ 0 w 73"/>
                    <a:gd name="T1" fmla="*/ 0 h 91"/>
                    <a:gd name="T2" fmla="*/ 0 w 73"/>
                    <a:gd name="T3" fmla="*/ 91 h 91"/>
                    <a:gd name="T4" fmla="*/ 0 w 73"/>
                    <a:gd name="T5" fmla="*/ 91 h 91"/>
                    <a:gd name="T6" fmla="*/ 48 w 73"/>
                    <a:gd name="T7" fmla="*/ 91 h 91"/>
                    <a:gd name="T8" fmla="*/ 60 w 73"/>
                    <a:gd name="T9" fmla="*/ 60 h 91"/>
                    <a:gd name="T10" fmla="*/ 19 w 73"/>
                    <a:gd name="T11" fmla="*/ 60 h 91"/>
                    <a:gd name="T12" fmla="*/ 73 w 73"/>
                    <a:gd name="T13" fmla="*/ 0 h 91"/>
                    <a:gd name="T14" fmla="*/ 0 w 73"/>
                    <a:gd name="T15" fmla="*/ 0 h 91"/>
                    <a:gd name="T16" fmla="*/ 0 w 73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48" y="91"/>
                      </a:lnTo>
                      <a:lnTo>
                        <a:pt x="60" y="60"/>
                      </a:lnTo>
                      <a:lnTo>
                        <a:pt x="19" y="60"/>
                      </a:lnTo>
                      <a:lnTo>
                        <a:pt x="7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</a:endParaRPr>
                </a:p>
              </p:txBody>
            </p:sp>
            <p:sp>
              <p:nvSpPr>
                <p:cNvPr id="42" name="出自【趣你的PPT】(微信:qunideppt)：最优质的PPT资源库"/>
                <p:cNvSpPr>
                  <a:spLocks/>
                </p:cNvSpPr>
                <p:nvPr/>
              </p:nvSpPr>
              <p:spPr bwMode="auto">
                <a:xfrm>
                  <a:off x="5126038" y="1905000"/>
                  <a:ext cx="138113" cy="144463"/>
                </a:xfrm>
                <a:custGeom>
                  <a:avLst/>
                  <a:gdLst>
                    <a:gd name="T0" fmla="*/ 66 w 87"/>
                    <a:gd name="T1" fmla="*/ 21 h 91"/>
                    <a:gd name="T2" fmla="*/ 0 w 87"/>
                    <a:gd name="T3" fmla="*/ 91 h 91"/>
                    <a:gd name="T4" fmla="*/ 87 w 87"/>
                    <a:gd name="T5" fmla="*/ 91 h 91"/>
                    <a:gd name="T6" fmla="*/ 87 w 87"/>
                    <a:gd name="T7" fmla="*/ 0 h 91"/>
                    <a:gd name="T8" fmla="*/ 31 w 87"/>
                    <a:gd name="T9" fmla="*/ 0 h 91"/>
                    <a:gd name="T10" fmla="*/ 24 w 87"/>
                    <a:gd name="T11" fmla="*/ 21 h 91"/>
                    <a:gd name="T12" fmla="*/ 66 w 87"/>
                    <a:gd name="T13" fmla="*/ 2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91">
                      <a:moveTo>
                        <a:pt x="66" y="21"/>
                      </a:moveTo>
                      <a:lnTo>
                        <a:pt x="0" y="91"/>
                      </a:lnTo>
                      <a:lnTo>
                        <a:pt x="87" y="91"/>
                      </a:lnTo>
                      <a:lnTo>
                        <a:pt x="87" y="0"/>
                      </a:lnTo>
                      <a:lnTo>
                        <a:pt x="31" y="0"/>
                      </a:lnTo>
                      <a:lnTo>
                        <a:pt x="24" y="21"/>
                      </a:lnTo>
                      <a:lnTo>
                        <a:pt x="66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</a:endParaRPr>
                </a:p>
              </p:txBody>
            </p:sp>
            <p:sp>
              <p:nvSpPr>
                <p:cNvPr id="43" name="出自【趣你的PPT】(微信:qunideppt)：最优质的PPT资源库"/>
                <p:cNvSpPr>
                  <a:spLocks/>
                </p:cNvSpPr>
                <p:nvPr/>
              </p:nvSpPr>
              <p:spPr bwMode="auto">
                <a:xfrm>
                  <a:off x="5041901" y="1812925"/>
                  <a:ext cx="180975" cy="336550"/>
                </a:xfrm>
                <a:custGeom>
                  <a:avLst/>
                  <a:gdLst>
                    <a:gd name="T0" fmla="*/ 79 w 114"/>
                    <a:gd name="T1" fmla="*/ 87 h 212"/>
                    <a:gd name="T2" fmla="*/ 112 w 114"/>
                    <a:gd name="T3" fmla="*/ 0 h 212"/>
                    <a:gd name="T4" fmla="*/ 8 w 114"/>
                    <a:gd name="T5" fmla="*/ 110 h 212"/>
                    <a:gd name="T6" fmla="*/ 44 w 114"/>
                    <a:gd name="T7" fmla="*/ 110 h 212"/>
                    <a:gd name="T8" fmla="*/ 0 w 114"/>
                    <a:gd name="T9" fmla="*/ 212 h 212"/>
                    <a:gd name="T10" fmla="*/ 114 w 114"/>
                    <a:gd name="T11" fmla="*/ 85 h 212"/>
                    <a:gd name="T12" fmla="*/ 79 w 114"/>
                    <a:gd name="T13" fmla="*/ 87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212">
                      <a:moveTo>
                        <a:pt x="79" y="87"/>
                      </a:moveTo>
                      <a:lnTo>
                        <a:pt x="112" y="0"/>
                      </a:lnTo>
                      <a:lnTo>
                        <a:pt x="8" y="110"/>
                      </a:lnTo>
                      <a:lnTo>
                        <a:pt x="44" y="110"/>
                      </a:lnTo>
                      <a:lnTo>
                        <a:pt x="0" y="212"/>
                      </a:lnTo>
                      <a:lnTo>
                        <a:pt x="114" y="85"/>
                      </a:lnTo>
                      <a:lnTo>
                        <a:pt x="79" y="8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</a:endParaRPr>
                </a:p>
              </p:txBody>
            </p:sp>
          </p:grpSp>
        </p:grpSp>
        <p:grpSp>
          <p:nvGrpSpPr>
            <p:cNvPr id="24" name="Group 12出自【趣你的PPT】(微信:qunideppt)：最优质的PPT资源库"/>
            <p:cNvGrpSpPr/>
            <p:nvPr/>
          </p:nvGrpSpPr>
          <p:grpSpPr>
            <a:xfrm>
              <a:off x="6131034" y="1884768"/>
              <a:ext cx="1381818" cy="1196687"/>
              <a:chOff x="6131034" y="1884768"/>
              <a:chExt cx="1381818" cy="1196687"/>
            </a:xfrm>
          </p:grpSpPr>
          <p:sp>
            <p:nvSpPr>
              <p:cNvPr id="35" name="出自【趣你的PPT】(微信:qunideppt)：最优质的PPT资源库"/>
              <p:cNvSpPr/>
              <p:nvPr/>
            </p:nvSpPr>
            <p:spPr>
              <a:xfrm rot="1790900">
                <a:off x="6131034" y="1884768"/>
                <a:ext cx="1381818" cy="1196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rgbClr val="4BB3EA"/>
              </a:solidFill>
              <a:ln w="12700" cap="flat">
                <a:solidFill>
                  <a:schemeClr val="accent1">
                    <a:lumMod val="60000"/>
                    <a:lumOff val="40000"/>
                  </a:schemeClr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6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554399" y="2191871"/>
                <a:ext cx="564445" cy="560532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  <p:sp>
          <p:nvSpPr>
            <p:cNvPr id="33" name="出自【趣你的PPT】(微信:qunideppt)：最优质的PPT资源库"/>
            <p:cNvSpPr/>
            <p:nvPr/>
          </p:nvSpPr>
          <p:spPr>
            <a:xfrm rot="1790900">
              <a:off x="6868993" y="3137220"/>
              <a:ext cx="1381827" cy="119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rgbClr val="4DBFC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65675" y="2071802"/>
            <a:ext cx="10349275" cy="3622112"/>
            <a:chOff x="953521" y="2071802"/>
            <a:chExt cx="10349275" cy="3622112"/>
          </a:xfrm>
        </p:grpSpPr>
        <p:sp>
          <p:nvSpPr>
            <p:cNvPr id="54" name="出自【趣你的PPT】(微信:qunideppt)：最优质的PPT资源库"/>
            <p:cNvSpPr txBox="1">
              <a:spLocks/>
            </p:cNvSpPr>
            <p:nvPr/>
          </p:nvSpPr>
          <p:spPr>
            <a:xfrm>
              <a:off x="7598321" y="2071802"/>
              <a:ext cx="2309607" cy="30933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人才盘点</a:t>
              </a:r>
              <a:endParaRPr lang="en-US" altLang="zh-CN" sz="1800" dirty="0">
                <a:solidFill>
                  <a:schemeClr val="bg1"/>
                </a:solidFill>
                <a:latin typeface="Bebas Neue" panose="020B0606020202050201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55" name="出自【趣你的PPT】(微信:qunideppt)：最优质的PPT资源库"/>
            <p:cNvSpPr txBox="1"/>
            <p:nvPr/>
          </p:nvSpPr>
          <p:spPr>
            <a:xfrm>
              <a:off x="7673789" y="2362868"/>
              <a:ext cx="287970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对每个员工进行全⽅面多维度的评价，通过各个评价点的综合对⽐比得分，让⾼潜浮出水⾯。</a:t>
              </a:r>
            </a:p>
          </p:txBody>
        </p:sp>
        <p:sp>
          <p:nvSpPr>
            <p:cNvPr id="56" name="出自【趣你的PPT】(微信:qunideppt)：最优质的PPT资源库"/>
            <p:cNvSpPr txBox="1">
              <a:spLocks/>
            </p:cNvSpPr>
            <p:nvPr/>
          </p:nvSpPr>
          <p:spPr>
            <a:xfrm>
              <a:off x="8347621" y="3341359"/>
              <a:ext cx="2567305" cy="27617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民主评议</a:t>
              </a:r>
            </a:p>
          </p:txBody>
        </p:sp>
        <p:sp>
          <p:nvSpPr>
            <p:cNvPr id="57" name="出自【趣你的PPT】(微信:qunideppt)：最优质的PPT资源库"/>
            <p:cNvSpPr txBox="1"/>
            <p:nvPr/>
          </p:nvSpPr>
          <p:spPr>
            <a:xfrm>
              <a:off x="8423089" y="3632426"/>
              <a:ext cx="287970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可以全方面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对一个人的行为进行量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量化，根据评估结果制定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组织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措施，达到激励党员、纯洁组织、整顿队伍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的目的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。</a:t>
              </a:r>
            </a:p>
          </p:txBody>
        </p:sp>
        <p:sp>
          <p:nvSpPr>
            <p:cNvPr id="58" name="出自【趣你的PPT】(微信:qunideppt)：最优质的PPT资源库"/>
            <p:cNvSpPr txBox="1">
              <a:spLocks/>
            </p:cNvSpPr>
            <p:nvPr/>
          </p:nvSpPr>
          <p:spPr>
            <a:xfrm>
              <a:off x="7598321" y="4624023"/>
              <a:ext cx="2483227" cy="2630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教学评估</a:t>
              </a:r>
              <a:endParaRPr lang="en-US" altLang="zh-CN" sz="1800" dirty="0">
                <a:solidFill>
                  <a:schemeClr val="bg1"/>
                </a:solidFill>
                <a:latin typeface="Bebas Neue" panose="020B0606020202050201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59" name="出自【趣你的PPT】(微信:qunideppt)：最优质的PPT资源库"/>
            <p:cNvSpPr txBox="1"/>
            <p:nvPr/>
          </p:nvSpPr>
          <p:spPr>
            <a:xfrm>
              <a:off x="7673789" y="4915090"/>
              <a:ext cx="287970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让教师充分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认识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自己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教学方式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的优缺点，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进行发掘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和改进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。既是教学过程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的重要组成部分，亦是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所有效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教学与成功教学的基础。</a:t>
              </a:r>
            </a:p>
          </p:txBody>
        </p:sp>
        <p:sp>
          <p:nvSpPr>
            <p:cNvPr id="60" name="出自【趣你的PPT】(微信:qunideppt)：最优质的PPT资源库"/>
            <p:cNvSpPr txBox="1">
              <a:spLocks/>
            </p:cNvSpPr>
            <p:nvPr/>
          </p:nvSpPr>
          <p:spPr>
            <a:xfrm>
              <a:off x="2242996" y="2071802"/>
              <a:ext cx="2341250" cy="25675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绩效考核</a:t>
              </a:r>
              <a:endParaRPr lang="en-US" altLang="zh-CN" sz="1800" dirty="0">
                <a:solidFill>
                  <a:schemeClr val="bg1"/>
                </a:solidFill>
                <a:latin typeface="Bebas Neue" panose="020B0606020202050201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1" name="出自【趣你的PPT】(微信:qunideppt)：最优质的PPT资源库"/>
            <p:cNvSpPr txBox="1"/>
            <p:nvPr/>
          </p:nvSpPr>
          <p:spPr>
            <a:xfrm>
              <a:off x="1457723" y="2362868"/>
              <a:ext cx="305223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帮助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HR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从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多方面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，多维度的评分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中出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初步的评定结果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，并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能将其视为绩效考核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的一个因素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，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减少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HR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的⼤量工作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。</a:t>
              </a:r>
              <a:endPara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2" name="出自【趣你的PPT】(微信:qunideppt)：最优质的PPT资源库"/>
            <p:cNvSpPr txBox="1">
              <a:spLocks/>
            </p:cNvSpPr>
            <p:nvPr/>
          </p:nvSpPr>
          <p:spPr>
            <a:xfrm>
              <a:off x="1277078" y="3342430"/>
              <a:ext cx="2570568" cy="27510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600" b="1" dirty="0" err="1">
                  <a:solidFill>
                    <a:schemeClr val="bg1"/>
                  </a:solidFill>
                  <a:latin typeface="微软雅黑" pitchFamily="18" charset="0"/>
                  <a:cs typeface="微软雅黑" pitchFamily="18" charset="0"/>
                </a:rPr>
                <a:t>岗位竞聘</a:t>
              </a:r>
              <a:endParaRPr lang="en-US" altLang="zh-CN" sz="1800" b="1" dirty="0">
                <a:solidFill>
                  <a:schemeClr val="bg1"/>
                </a:solidFill>
                <a:latin typeface="Bebas Neue" panose="020B0606020202050201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3" name="出自【趣你的PPT】(微信:qunideppt)：最优质的PPT资源库"/>
            <p:cNvSpPr txBox="1"/>
            <p:nvPr/>
          </p:nvSpPr>
          <p:spPr>
            <a:xfrm>
              <a:off x="953521" y="3633496"/>
              <a:ext cx="2949288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对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竞聘岗位的标准和要求制定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评估方案进行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360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度评估，让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竞聘者的各项能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⼒都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能得到充分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的体现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，从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⽽在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多维度的对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⽐下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挑选出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更符合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岗位需求的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候选人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。</a:t>
              </a:r>
            </a:p>
            <a:p>
              <a:pPr algn="r"/>
              <a:r>
                <a:rPr lang="zh-CN" altLang="en-US" sz="1200" dirty="0" smtClean="0">
                  <a:solidFill>
                    <a:srgbClr val="262626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。</a:t>
              </a:r>
              <a:endParaRPr lang="en-US" altLang="zh-CN" sz="1200" dirty="0">
                <a:solidFill>
                  <a:srgbClr val="262626"/>
                </a:solidFill>
                <a:latin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4" name="出自【趣你的PPT】(微信:qunideppt)：最优质的PPT资源库"/>
            <p:cNvSpPr txBox="1">
              <a:spLocks/>
            </p:cNvSpPr>
            <p:nvPr/>
          </p:nvSpPr>
          <p:spPr>
            <a:xfrm>
              <a:off x="2112506" y="4630017"/>
              <a:ext cx="2471740" cy="33024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人才发展</a:t>
              </a:r>
              <a:endParaRPr lang="en-US" altLang="zh-CN" sz="1800" dirty="0">
                <a:solidFill>
                  <a:schemeClr val="bg1"/>
                </a:solidFill>
                <a:latin typeface="Bebas Neue" panose="020B0606020202050201" pitchFamily="34" charset="0"/>
                <a:ea typeface="等线" panose="02010600030101010101" pitchFamily="2" charset="-122"/>
              </a:endParaRPr>
            </a:p>
          </p:txBody>
        </p:sp>
        <p:sp>
          <p:nvSpPr>
            <p:cNvPr id="65" name="出自【趣你的PPT】(微信:qunideppt)：最优质的PPT资源库"/>
            <p:cNvSpPr txBox="1"/>
            <p:nvPr/>
          </p:nvSpPr>
          <p:spPr>
            <a:xfrm>
              <a:off x="1453768" y="4955250"/>
              <a:ext cx="312250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从不同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的维度评价点对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员工各方面的能力进行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多级评价，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客观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公正的让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员工充分了解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自己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优劣势，取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⻓补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短，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进行更好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的职业规划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cs typeface="Open Sans" panose="020B0606030504020204" pitchFamily="34" charset="0"/>
                </a:rPr>
                <a:t>和自身能力提升计划。</a:t>
              </a:r>
              <a:endPara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6" name="出自【趣你的PPT】(微信:qunideppt)：最优质的PPT资源库"/>
          <p:cNvSpPr txBox="1">
            <a:spLocks/>
          </p:cNvSpPr>
          <p:nvPr/>
        </p:nvSpPr>
        <p:spPr>
          <a:xfrm>
            <a:off x="5557917" y="3609144"/>
            <a:ext cx="1104925" cy="3093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</a:rPr>
              <a:t>360</a:t>
            </a:r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</a:rPr>
              <a:t>度测评</a:t>
            </a:r>
            <a:endParaRPr lang="en-US" altLang="zh-CN" sz="1600" dirty="0">
              <a:solidFill>
                <a:prstClr val="white"/>
              </a:solidFill>
              <a:latin typeface="Bebas Neue" panose="020B0606020202050201" pitchFamily="34" charset="0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047" y="4747758"/>
            <a:ext cx="544138" cy="529724"/>
          </a:xfrm>
          <a:prstGeom prst="rect">
            <a:avLst/>
          </a:prstGeom>
        </p:spPr>
      </p:pic>
      <p:sp>
        <p:nvSpPr>
          <p:cNvPr id="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90697" y="3406327"/>
            <a:ext cx="603133" cy="584658"/>
          </a:xfrm>
          <a:custGeom>
            <a:avLst/>
            <a:gdLst>
              <a:gd name="T0" fmla="*/ 63 w 119"/>
              <a:gd name="T1" fmla="*/ 20 h 118"/>
              <a:gd name="T2" fmla="*/ 56 w 119"/>
              <a:gd name="T3" fmla="*/ 20 h 118"/>
              <a:gd name="T4" fmla="*/ 56 w 119"/>
              <a:gd name="T5" fmla="*/ 0 h 118"/>
              <a:gd name="T6" fmla="*/ 63 w 119"/>
              <a:gd name="T7" fmla="*/ 0 h 118"/>
              <a:gd name="T8" fmla="*/ 63 w 119"/>
              <a:gd name="T9" fmla="*/ 20 h 118"/>
              <a:gd name="T10" fmla="*/ 44 w 119"/>
              <a:gd name="T11" fmla="*/ 23 h 118"/>
              <a:gd name="T12" fmla="*/ 30 w 119"/>
              <a:gd name="T13" fmla="*/ 9 h 118"/>
              <a:gd name="T14" fmla="*/ 25 w 119"/>
              <a:gd name="T15" fmla="*/ 15 h 118"/>
              <a:gd name="T16" fmla="*/ 39 w 119"/>
              <a:gd name="T17" fmla="*/ 29 h 118"/>
              <a:gd name="T18" fmla="*/ 44 w 119"/>
              <a:gd name="T19" fmla="*/ 23 h 118"/>
              <a:gd name="T20" fmla="*/ 94 w 119"/>
              <a:gd name="T21" fmla="*/ 15 h 118"/>
              <a:gd name="T22" fmla="*/ 89 w 119"/>
              <a:gd name="T23" fmla="*/ 9 h 118"/>
              <a:gd name="T24" fmla="*/ 75 w 119"/>
              <a:gd name="T25" fmla="*/ 23 h 118"/>
              <a:gd name="T26" fmla="*/ 80 w 119"/>
              <a:gd name="T27" fmla="*/ 29 h 118"/>
              <a:gd name="T28" fmla="*/ 94 w 119"/>
              <a:gd name="T29" fmla="*/ 15 h 118"/>
              <a:gd name="T30" fmla="*/ 73 w 119"/>
              <a:gd name="T31" fmla="*/ 64 h 118"/>
              <a:gd name="T32" fmla="*/ 82 w 119"/>
              <a:gd name="T33" fmla="*/ 45 h 118"/>
              <a:gd name="T34" fmla="*/ 60 w 119"/>
              <a:gd name="T35" fmla="*/ 23 h 118"/>
              <a:gd name="T36" fmla="*/ 37 w 119"/>
              <a:gd name="T37" fmla="*/ 45 h 118"/>
              <a:gd name="T38" fmla="*/ 46 w 119"/>
              <a:gd name="T39" fmla="*/ 64 h 118"/>
              <a:gd name="T40" fmla="*/ 46 w 119"/>
              <a:gd name="T41" fmla="*/ 67 h 118"/>
              <a:gd name="T42" fmla="*/ 73 w 119"/>
              <a:gd name="T43" fmla="*/ 67 h 118"/>
              <a:gd name="T44" fmla="*/ 73 w 119"/>
              <a:gd name="T45" fmla="*/ 64 h 118"/>
              <a:gd name="T46" fmla="*/ 46 w 119"/>
              <a:gd name="T47" fmla="*/ 74 h 118"/>
              <a:gd name="T48" fmla="*/ 51 w 119"/>
              <a:gd name="T49" fmla="*/ 79 h 118"/>
              <a:gd name="T50" fmla="*/ 60 w 119"/>
              <a:gd name="T51" fmla="*/ 83 h 118"/>
              <a:gd name="T52" fmla="*/ 68 w 119"/>
              <a:gd name="T53" fmla="*/ 79 h 118"/>
              <a:gd name="T54" fmla="*/ 73 w 119"/>
              <a:gd name="T55" fmla="*/ 74 h 118"/>
              <a:gd name="T56" fmla="*/ 73 w 119"/>
              <a:gd name="T57" fmla="*/ 73 h 118"/>
              <a:gd name="T58" fmla="*/ 46 w 119"/>
              <a:gd name="T59" fmla="*/ 73 h 118"/>
              <a:gd name="T60" fmla="*/ 46 w 119"/>
              <a:gd name="T61" fmla="*/ 74 h 118"/>
              <a:gd name="T62" fmla="*/ 73 w 119"/>
              <a:gd name="T63" fmla="*/ 69 h 118"/>
              <a:gd name="T64" fmla="*/ 46 w 119"/>
              <a:gd name="T65" fmla="*/ 69 h 118"/>
              <a:gd name="T66" fmla="*/ 46 w 119"/>
              <a:gd name="T67" fmla="*/ 71 h 118"/>
              <a:gd name="T68" fmla="*/ 73 w 119"/>
              <a:gd name="T69" fmla="*/ 71 h 118"/>
              <a:gd name="T70" fmla="*/ 73 w 119"/>
              <a:gd name="T71" fmla="*/ 69 h 118"/>
              <a:gd name="T72" fmla="*/ 80 w 119"/>
              <a:gd name="T73" fmla="*/ 81 h 118"/>
              <a:gd name="T74" fmla="*/ 66 w 119"/>
              <a:gd name="T75" fmla="*/ 107 h 118"/>
              <a:gd name="T76" fmla="*/ 64 w 119"/>
              <a:gd name="T77" fmla="*/ 90 h 118"/>
              <a:gd name="T78" fmla="*/ 67 w 119"/>
              <a:gd name="T79" fmla="*/ 88 h 118"/>
              <a:gd name="T80" fmla="*/ 52 w 119"/>
              <a:gd name="T81" fmla="*/ 88 h 118"/>
              <a:gd name="T82" fmla="*/ 55 w 119"/>
              <a:gd name="T83" fmla="*/ 90 h 118"/>
              <a:gd name="T84" fmla="*/ 53 w 119"/>
              <a:gd name="T85" fmla="*/ 107 h 118"/>
              <a:gd name="T86" fmla="*/ 40 w 119"/>
              <a:gd name="T87" fmla="*/ 81 h 118"/>
              <a:gd name="T88" fmla="*/ 0 w 119"/>
              <a:gd name="T89" fmla="*/ 118 h 118"/>
              <a:gd name="T90" fmla="*/ 119 w 119"/>
              <a:gd name="T91" fmla="*/ 118 h 118"/>
              <a:gd name="T92" fmla="*/ 80 w 119"/>
              <a:gd name="T93" fmla="*/ 81 h 118"/>
              <a:gd name="T94" fmla="*/ 80 w 119"/>
              <a:gd name="T95" fmla="*/ 81 h 118"/>
              <a:gd name="T96" fmla="*/ 80 w 119"/>
              <a:gd name="T97" fmla="*/ 8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9" h="118">
                <a:moveTo>
                  <a:pt x="63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3" y="0"/>
                  <a:pt x="63" y="0"/>
                </a:cubicBezTo>
                <a:lnTo>
                  <a:pt x="63" y="20"/>
                </a:lnTo>
                <a:close/>
                <a:moveTo>
                  <a:pt x="44" y="23"/>
                </a:moveTo>
                <a:cubicBezTo>
                  <a:pt x="30" y="9"/>
                  <a:pt x="30" y="9"/>
                  <a:pt x="30" y="9"/>
                </a:cubicBezTo>
                <a:cubicBezTo>
                  <a:pt x="25" y="15"/>
                  <a:pt x="25" y="15"/>
                  <a:pt x="25" y="15"/>
                </a:cubicBezTo>
                <a:cubicBezTo>
                  <a:pt x="39" y="29"/>
                  <a:pt x="39" y="29"/>
                  <a:pt x="39" y="29"/>
                </a:cubicBezTo>
                <a:lnTo>
                  <a:pt x="44" y="23"/>
                </a:lnTo>
                <a:close/>
                <a:moveTo>
                  <a:pt x="94" y="15"/>
                </a:moveTo>
                <a:cubicBezTo>
                  <a:pt x="89" y="9"/>
                  <a:pt x="89" y="9"/>
                  <a:pt x="89" y="9"/>
                </a:cubicBezTo>
                <a:cubicBezTo>
                  <a:pt x="75" y="23"/>
                  <a:pt x="75" y="23"/>
                  <a:pt x="75" y="23"/>
                </a:cubicBezTo>
                <a:cubicBezTo>
                  <a:pt x="80" y="29"/>
                  <a:pt x="80" y="29"/>
                  <a:pt x="80" y="29"/>
                </a:cubicBezTo>
                <a:lnTo>
                  <a:pt x="94" y="15"/>
                </a:lnTo>
                <a:close/>
                <a:moveTo>
                  <a:pt x="73" y="64"/>
                </a:moveTo>
                <a:cubicBezTo>
                  <a:pt x="79" y="60"/>
                  <a:pt x="82" y="53"/>
                  <a:pt x="82" y="45"/>
                </a:cubicBezTo>
                <a:cubicBezTo>
                  <a:pt x="82" y="33"/>
                  <a:pt x="72" y="23"/>
                  <a:pt x="60" y="23"/>
                </a:cubicBezTo>
                <a:cubicBezTo>
                  <a:pt x="47" y="23"/>
                  <a:pt x="37" y="33"/>
                  <a:pt x="37" y="45"/>
                </a:cubicBezTo>
                <a:cubicBezTo>
                  <a:pt x="37" y="53"/>
                  <a:pt x="41" y="60"/>
                  <a:pt x="46" y="64"/>
                </a:cubicBezTo>
                <a:cubicBezTo>
                  <a:pt x="46" y="67"/>
                  <a:pt x="46" y="67"/>
                  <a:pt x="46" y="67"/>
                </a:cubicBezTo>
                <a:cubicBezTo>
                  <a:pt x="73" y="67"/>
                  <a:pt x="73" y="67"/>
                  <a:pt x="73" y="67"/>
                </a:cubicBezTo>
                <a:lnTo>
                  <a:pt x="73" y="64"/>
                </a:lnTo>
                <a:close/>
                <a:moveTo>
                  <a:pt x="46" y="74"/>
                </a:moveTo>
                <a:cubicBezTo>
                  <a:pt x="46" y="77"/>
                  <a:pt x="48" y="79"/>
                  <a:pt x="51" y="79"/>
                </a:cubicBezTo>
                <a:cubicBezTo>
                  <a:pt x="51" y="81"/>
                  <a:pt x="55" y="83"/>
                  <a:pt x="60" y="83"/>
                </a:cubicBezTo>
                <a:cubicBezTo>
                  <a:pt x="64" y="83"/>
                  <a:pt x="68" y="81"/>
                  <a:pt x="68" y="79"/>
                </a:cubicBezTo>
                <a:cubicBezTo>
                  <a:pt x="71" y="79"/>
                  <a:pt x="73" y="77"/>
                  <a:pt x="73" y="74"/>
                </a:cubicBezTo>
                <a:cubicBezTo>
                  <a:pt x="73" y="73"/>
                  <a:pt x="73" y="73"/>
                  <a:pt x="73" y="73"/>
                </a:cubicBezTo>
                <a:cubicBezTo>
                  <a:pt x="46" y="73"/>
                  <a:pt x="46" y="73"/>
                  <a:pt x="46" y="73"/>
                </a:cubicBezTo>
                <a:lnTo>
                  <a:pt x="46" y="74"/>
                </a:lnTo>
                <a:close/>
                <a:moveTo>
                  <a:pt x="73" y="69"/>
                </a:moveTo>
                <a:cubicBezTo>
                  <a:pt x="46" y="69"/>
                  <a:pt x="46" y="69"/>
                  <a:pt x="46" y="69"/>
                </a:cubicBezTo>
                <a:cubicBezTo>
                  <a:pt x="46" y="71"/>
                  <a:pt x="46" y="71"/>
                  <a:pt x="46" y="71"/>
                </a:cubicBezTo>
                <a:cubicBezTo>
                  <a:pt x="73" y="71"/>
                  <a:pt x="73" y="71"/>
                  <a:pt x="73" y="71"/>
                </a:cubicBezTo>
                <a:lnTo>
                  <a:pt x="73" y="69"/>
                </a:lnTo>
                <a:close/>
                <a:moveTo>
                  <a:pt x="80" y="81"/>
                </a:moveTo>
                <a:cubicBezTo>
                  <a:pt x="66" y="107"/>
                  <a:pt x="66" y="107"/>
                  <a:pt x="66" y="107"/>
                </a:cubicBezTo>
                <a:cubicBezTo>
                  <a:pt x="64" y="90"/>
                  <a:pt x="64" y="90"/>
                  <a:pt x="64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5" y="90"/>
                  <a:pt x="55" y="90"/>
                  <a:pt x="55" y="90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40" y="81"/>
                  <a:pt x="40" y="81"/>
                  <a:pt x="40" y="81"/>
                </a:cubicBezTo>
                <a:cubicBezTo>
                  <a:pt x="17" y="84"/>
                  <a:pt x="0" y="94"/>
                  <a:pt x="0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9" y="94"/>
                  <a:pt x="103" y="84"/>
                  <a:pt x="80" y="8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74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"/>
          <p:cNvSpPr txBox="1"/>
          <p:nvPr/>
        </p:nvSpPr>
        <p:spPr>
          <a:xfrm>
            <a:off x="5311914" y="886876"/>
            <a:ext cx="621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</a:rPr>
              <a:t>360</a:t>
            </a:r>
            <a:r>
              <a:rPr lang="zh-CN" altLang="en-US" sz="2400" dirty="0" smtClean="0">
                <a:solidFill>
                  <a:schemeClr val="bg1"/>
                </a:solidFill>
              </a:rPr>
              <a:t>度测评</a:t>
            </a:r>
            <a:r>
              <a:rPr lang="en-US" altLang="zh-CN" sz="2400" dirty="0" smtClean="0">
                <a:solidFill>
                  <a:schemeClr val="bg1"/>
                </a:solidFill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</a:rPr>
              <a:t>您的意外收获</a:t>
            </a:r>
            <a:endParaRPr lang="id-ID" altLang="zh-CN" sz="2400" dirty="0">
              <a:solidFill>
                <a:schemeClr val="accent2"/>
              </a:solidFill>
              <a:latin typeface="+mn-ea"/>
            </a:endParaRPr>
          </a:p>
        </p:txBody>
      </p:sp>
      <p:grpSp>
        <p:nvGrpSpPr>
          <p:cNvPr id="32" name="Group 3出自【趣你的PPT】(微信:qunideppt)：最优质的PPT资源库"/>
          <p:cNvGrpSpPr/>
          <p:nvPr/>
        </p:nvGrpSpPr>
        <p:grpSpPr>
          <a:xfrm>
            <a:off x="2908702" y="1533703"/>
            <a:ext cx="5872163" cy="4474577"/>
            <a:chOff x="3160713" y="1141998"/>
            <a:chExt cx="5872163" cy="447457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5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646988" y="2355850"/>
              <a:ext cx="1385888" cy="349250"/>
            </a:xfrm>
            <a:custGeom>
              <a:avLst/>
              <a:gdLst>
                <a:gd name="T0" fmla="*/ 2 w 629"/>
                <a:gd name="T1" fmla="*/ 159 h 159"/>
                <a:gd name="T2" fmla="*/ 1 w 629"/>
                <a:gd name="T3" fmla="*/ 159 h 159"/>
                <a:gd name="T4" fmla="*/ 0 w 629"/>
                <a:gd name="T5" fmla="*/ 156 h 159"/>
                <a:gd name="T6" fmla="*/ 94 w 629"/>
                <a:gd name="T7" fmla="*/ 0 h 159"/>
                <a:gd name="T8" fmla="*/ 627 w 629"/>
                <a:gd name="T9" fmla="*/ 0 h 159"/>
                <a:gd name="T10" fmla="*/ 629 w 629"/>
                <a:gd name="T11" fmla="*/ 2 h 159"/>
                <a:gd name="T12" fmla="*/ 627 w 629"/>
                <a:gd name="T13" fmla="*/ 4 h 159"/>
                <a:gd name="T14" fmla="*/ 96 w 629"/>
                <a:gd name="T15" fmla="*/ 4 h 159"/>
                <a:gd name="T16" fmla="*/ 4 w 629"/>
                <a:gd name="T17" fmla="*/ 158 h 159"/>
                <a:gd name="T18" fmla="*/ 2 w 629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9" h="159">
                  <a:moveTo>
                    <a:pt x="2" y="159"/>
                  </a:moveTo>
                  <a:cubicBezTo>
                    <a:pt x="1" y="159"/>
                    <a:pt x="1" y="159"/>
                    <a:pt x="1" y="159"/>
                  </a:cubicBezTo>
                  <a:cubicBezTo>
                    <a:pt x="0" y="158"/>
                    <a:pt x="0" y="157"/>
                    <a:pt x="0" y="15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8" y="0"/>
                    <a:pt x="629" y="1"/>
                    <a:pt x="629" y="2"/>
                  </a:cubicBezTo>
                  <a:cubicBezTo>
                    <a:pt x="629" y="3"/>
                    <a:pt x="628" y="4"/>
                    <a:pt x="62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3" y="159"/>
                    <a:pt x="3" y="159"/>
                    <a:pt x="2" y="1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39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160713" y="2357438"/>
              <a:ext cx="1385888" cy="350838"/>
            </a:xfrm>
            <a:custGeom>
              <a:avLst/>
              <a:gdLst>
                <a:gd name="T0" fmla="*/ 627 w 629"/>
                <a:gd name="T1" fmla="*/ 159 h 159"/>
                <a:gd name="T2" fmla="*/ 625 w 629"/>
                <a:gd name="T3" fmla="*/ 158 h 159"/>
                <a:gd name="T4" fmla="*/ 533 w 629"/>
                <a:gd name="T5" fmla="*/ 4 h 159"/>
                <a:gd name="T6" fmla="*/ 2 w 629"/>
                <a:gd name="T7" fmla="*/ 4 h 159"/>
                <a:gd name="T8" fmla="*/ 0 w 629"/>
                <a:gd name="T9" fmla="*/ 2 h 159"/>
                <a:gd name="T10" fmla="*/ 2 w 629"/>
                <a:gd name="T11" fmla="*/ 0 h 159"/>
                <a:gd name="T12" fmla="*/ 535 w 629"/>
                <a:gd name="T13" fmla="*/ 0 h 159"/>
                <a:gd name="T14" fmla="*/ 629 w 629"/>
                <a:gd name="T15" fmla="*/ 156 h 159"/>
                <a:gd name="T16" fmla="*/ 628 w 629"/>
                <a:gd name="T17" fmla="*/ 159 h 159"/>
                <a:gd name="T18" fmla="*/ 627 w 629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9" h="159">
                  <a:moveTo>
                    <a:pt x="627" y="159"/>
                  </a:moveTo>
                  <a:cubicBezTo>
                    <a:pt x="626" y="159"/>
                    <a:pt x="626" y="159"/>
                    <a:pt x="625" y="158"/>
                  </a:cubicBezTo>
                  <a:cubicBezTo>
                    <a:pt x="533" y="4"/>
                    <a:pt x="533" y="4"/>
                    <a:pt x="53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29" y="156"/>
                    <a:pt x="629" y="156"/>
                    <a:pt x="629" y="156"/>
                  </a:cubicBezTo>
                  <a:cubicBezTo>
                    <a:pt x="629" y="157"/>
                    <a:pt x="629" y="159"/>
                    <a:pt x="628" y="159"/>
                  </a:cubicBezTo>
                  <a:cubicBezTo>
                    <a:pt x="628" y="159"/>
                    <a:pt x="627" y="159"/>
                    <a:pt x="627" y="1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ChangeShapeType="1"/>
            </p:cNvSpPr>
            <p:nvPr/>
          </p:nvSpPr>
          <p:spPr bwMode="auto">
            <a:xfrm>
              <a:off x="6813551" y="3802063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ChangeShapeType="1"/>
            </p:cNvSpPr>
            <p:nvPr/>
          </p:nvSpPr>
          <p:spPr bwMode="auto">
            <a:xfrm>
              <a:off x="6813551" y="3802063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45" name="出自【趣你的PPT】(微信:qunideppt)：最优质的PPT资源库"/>
            <p:cNvSpPr>
              <a:spLocks noChangeShapeType="1"/>
            </p:cNvSpPr>
            <p:nvPr/>
          </p:nvSpPr>
          <p:spPr bwMode="auto">
            <a:xfrm>
              <a:off x="6270626" y="3759200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46" name="出自【趣你的PPT】(微信:qunideppt)：最优质的PPT资源库"/>
            <p:cNvSpPr>
              <a:spLocks noChangeShapeType="1"/>
            </p:cNvSpPr>
            <p:nvPr/>
          </p:nvSpPr>
          <p:spPr bwMode="auto">
            <a:xfrm>
              <a:off x="6270626" y="3759200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910013" y="3790950"/>
              <a:ext cx="4360863" cy="1289050"/>
            </a:xfrm>
            <a:custGeom>
              <a:avLst/>
              <a:gdLst>
                <a:gd name="T0" fmla="*/ 0 w 2747"/>
                <a:gd name="T1" fmla="*/ 0 h 812"/>
                <a:gd name="T2" fmla="*/ 2747 w 2747"/>
                <a:gd name="T3" fmla="*/ 0 h 812"/>
                <a:gd name="T4" fmla="*/ 2297 w 2747"/>
                <a:gd name="T5" fmla="*/ 812 h 812"/>
                <a:gd name="T6" fmla="*/ 472 w 2747"/>
                <a:gd name="T7" fmla="*/ 812 h 812"/>
                <a:gd name="T8" fmla="*/ 0 w 2747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7" h="812">
                  <a:moveTo>
                    <a:pt x="0" y="0"/>
                  </a:moveTo>
                  <a:lnTo>
                    <a:pt x="2747" y="0"/>
                  </a:lnTo>
                  <a:lnTo>
                    <a:pt x="2297" y="812"/>
                  </a:lnTo>
                  <a:lnTo>
                    <a:pt x="472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BEBF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/>
            </p:cNvSpPr>
            <p:nvPr/>
          </p:nvSpPr>
          <p:spPr bwMode="auto">
            <a:xfrm>
              <a:off x="3856832" y="1295400"/>
              <a:ext cx="2933700" cy="3784600"/>
            </a:xfrm>
            <a:custGeom>
              <a:avLst/>
              <a:gdLst>
                <a:gd name="T0" fmla="*/ 1848 w 1848"/>
                <a:gd name="T1" fmla="*/ 0 h 2384"/>
                <a:gd name="T2" fmla="*/ 472 w 1848"/>
                <a:gd name="T3" fmla="*/ 2384 h 2384"/>
                <a:gd name="T4" fmla="*/ 0 w 1848"/>
                <a:gd name="T5" fmla="*/ 1572 h 2384"/>
                <a:gd name="T6" fmla="*/ 912 w 1848"/>
                <a:gd name="T7" fmla="*/ 0 h 2384"/>
                <a:gd name="T8" fmla="*/ 1848 w 1848"/>
                <a:gd name="T9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8" h="2384">
                  <a:moveTo>
                    <a:pt x="1848" y="0"/>
                  </a:moveTo>
                  <a:lnTo>
                    <a:pt x="472" y="2384"/>
                  </a:lnTo>
                  <a:lnTo>
                    <a:pt x="0" y="1572"/>
                  </a:lnTo>
                  <a:lnTo>
                    <a:pt x="912" y="0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47AED3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51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367829" y="1141998"/>
              <a:ext cx="2913063" cy="3784600"/>
            </a:xfrm>
            <a:custGeom>
              <a:avLst/>
              <a:gdLst>
                <a:gd name="T0" fmla="*/ 0 w 1835"/>
                <a:gd name="T1" fmla="*/ 0 h 2384"/>
                <a:gd name="T2" fmla="*/ 936 w 1835"/>
                <a:gd name="T3" fmla="*/ 0 h 2384"/>
                <a:gd name="T4" fmla="*/ 1835 w 1835"/>
                <a:gd name="T5" fmla="*/ 1572 h 2384"/>
                <a:gd name="T6" fmla="*/ 1385 w 1835"/>
                <a:gd name="T7" fmla="*/ 2384 h 2384"/>
                <a:gd name="T8" fmla="*/ 0 w 1835"/>
                <a:gd name="T9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5" h="2384">
                  <a:moveTo>
                    <a:pt x="0" y="0"/>
                  </a:moveTo>
                  <a:lnTo>
                    <a:pt x="936" y="0"/>
                  </a:lnTo>
                  <a:lnTo>
                    <a:pt x="1835" y="1572"/>
                  </a:lnTo>
                  <a:lnTo>
                    <a:pt x="1385" y="2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69A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52" name="出自【趣你的PPT】(微信:qunideppt)：最优质的PPT资源库"/>
            <p:cNvSpPr>
              <a:spLocks/>
            </p:cNvSpPr>
            <p:nvPr/>
          </p:nvSpPr>
          <p:spPr bwMode="auto">
            <a:xfrm>
              <a:off x="6478588" y="3790950"/>
              <a:ext cx="1792288" cy="1289050"/>
            </a:xfrm>
            <a:custGeom>
              <a:avLst/>
              <a:gdLst>
                <a:gd name="T0" fmla="*/ 679 w 1129"/>
                <a:gd name="T1" fmla="*/ 812 h 812"/>
                <a:gd name="T2" fmla="*/ 1129 w 1129"/>
                <a:gd name="T3" fmla="*/ 0 h 812"/>
                <a:gd name="T4" fmla="*/ 0 w 1129"/>
                <a:gd name="T5" fmla="*/ 0 h 812"/>
                <a:gd name="T6" fmla="*/ 679 w 1129"/>
                <a:gd name="T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9" h="812">
                  <a:moveTo>
                    <a:pt x="679" y="812"/>
                  </a:moveTo>
                  <a:lnTo>
                    <a:pt x="1129" y="0"/>
                  </a:lnTo>
                  <a:lnTo>
                    <a:pt x="0" y="0"/>
                  </a:lnTo>
                  <a:lnTo>
                    <a:pt x="679" y="812"/>
                  </a:lnTo>
                  <a:close/>
                </a:path>
              </a:pathLst>
            </a:custGeom>
            <a:solidFill>
              <a:srgbClr val="4CBEBF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289800" y="3054082"/>
              <a:ext cx="255588" cy="207963"/>
            </a:xfrm>
            <a:custGeom>
              <a:avLst/>
              <a:gdLst>
                <a:gd name="T0" fmla="*/ 58 w 116"/>
                <a:gd name="T1" fmla="*/ 80 h 94"/>
                <a:gd name="T2" fmla="*/ 104 w 116"/>
                <a:gd name="T3" fmla="*/ 94 h 94"/>
                <a:gd name="T4" fmla="*/ 116 w 116"/>
                <a:gd name="T5" fmla="*/ 58 h 94"/>
                <a:gd name="T6" fmla="*/ 58 w 116"/>
                <a:gd name="T7" fmla="*/ 0 h 94"/>
                <a:gd name="T8" fmla="*/ 0 w 116"/>
                <a:gd name="T9" fmla="*/ 58 h 94"/>
                <a:gd name="T10" fmla="*/ 12 w 116"/>
                <a:gd name="T11" fmla="*/ 94 h 94"/>
                <a:gd name="T12" fmla="*/ 58 w 116"/>
                <a:gd name="T13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4">
                  <a:moveTo>
                    <a:pt x="58" y="80"/>
                  </a:moveTo>
                  <a:cubicBezTo>
                    <a:pt x="75" y="80"/>
                    <a:pt x="91" y="85"/>
                    <a:pt x="104" y="94"/>
                  </a:cubicBezTo>
                  <a:cubicBezTo>
                    <a:pt x="112" y="84"/>
                    <a:pt x="116" y="72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72"/>
                    <a:pt x="5" y="84"/>
                    <a:pt x="12" y="94"/>
                  </a:cubicBezTo>
                  <a:cubicBezTo>
                    <a:pt x="26" y="85"/>
                    <a:pt x="41" y="80"/>
                    <a:pt x="58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54" name="出自【趣你的PPT】(微信:qunideppt)：最优质的PPT资源库"/>
            <p:cNvSpPr>
              <a:spLocks/>
            </p:cNvSpPr>
            <p:nvPr/>
          </p:nvSpPr>
          <p:spPr bwMode="auto">
            <a:xfrm>
              <a:off x="7191375" y="3281095"/>
              <a:ext cx="455613" cy="230188"/>
            </a:xfrm>
            <a:custGeom>
              <a:avLst/>
              <a:gdLst>
                <a:gd name="T0" fmla="*/ 207 w 207"/>
                <a:gd name="T1" fmla="*/ 104 h 104"/>
                <a:gd name="T2" fmla="*/ 207 w 207"/>
                <a:gd name="T3" fmla="*/ 104 h 104"/>
                <a:gd name="T4" fmla="*/ 103 w 207"/>
                <a:gd name="T5" fmla="*/ 0 h 104"/>
                <a:gd name="T6" fmla="*/ 0 w 207"/>
                <a:gd name="T7" fmla="*/ 104 h 104"/>
                <a:gd name="T8" fmla="*/ 0 w 207"/>
                <a:gd name="T9" fmla="*/ 104 h 104"/>
                <a:gd name="T10" fmla="*/ 207 w 207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04">
                  <a:moveTo>
                    <a:pt x="207" y="104"/>
                  </a:moveTo>
                  <a:cubicBezTo>
                    <a:pt x="207" y="104"/>
                    <a:pt x="207" y="104"/>
                    <a:pt x="207" y="104"/>
                  </a:cubicBezTo>
                  <a:cubicBezTo>
                    <a:pt x="207" y="47"/>
                    <a:pt x="161" y="0"/>
                    <a:pt x="103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6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4764088" y="5076825"/>
              <a:ext cx="1489075" cy="539750"/>
            </a:xfrm>
            <a:custGeom>
              <a:avLst/>
              <a:gdLst>
                <a:gd name="T0" fmla="*/ 571 w 676"/>
                <a:gd name="T1" fmla="*/ 245 h 245"/>
                <a:gd name="T2" fmla="*/ 2 w 676"/>
                <a:gd name="T3" fmla="*/ 245 h 245"/>
                <a:gd name="T4" fmla="*/ 0 w 676"/>
                <a:gd name="T5" fmla="*/ 243 h 245"/>
                <a:gd name="T6" fmla="*/ 2 w 676"/>
                <a:gd name="T7" fmla="*/ 240 h 245"/>
                <a:gd name="T8" fmla="*/ 567 w 676"/>
                <a:gd name="T9" fmla="*/ 240 h 245"/>
                <a:gd name="T10" fmla="*/ 671 w 676"/>
                <a:gd name="T11" fmla="*/ 1 h 245"/>
                <a:gd name="T12" fmla="*/ 674 w 676"/>
                <a:gd name="T13" fmla="*/ 0 h 245"/>
                <a:gd name="T14" fmla="*/ 675 w 676"/>
                <a:gd name="T15" fmla="*/ 3 h 245"/>
                <a:gd name="T16" fmla="*/ 571 w 676"/>
                <a:gd name="T1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245">
                  <a:moveTo>
                    <a:pt x="571" y="245"/>
                  </a:moveTo>
                  <a:cubicBezTo>
                    <a:pt x="2" y="245"/>
                    <a:pt x="2" y="245"/>
                    <a:pt x="2" y="245"/>
                  </a:cubicBezTo>
                  <a:cubicBezTo>
                    <a:pt x="1" y="245"/>
                    <a:pt x="0" y="244"/>
                    <a:pt x="0" y="243"/>
                  </a:cubicBezTo>
                  <a:cubicBezTo>
                    <a:pt x="0" y="241"/>
                    <a:pt x="1" y="240"/>
                    <a:pt x="2" y="240"/>
                  </a:cubicBezTo>
                  <a:cubicBezTo>
                    <a:pt x="567" y="240"/>
                    <a:pt x="567" y="240"/>
                    <a:pt x="567" y="240"/>
                  </a:cubicBezTo>
                  <a:cubicBezTo>
                    <a:pt x="671" y="1"/>
                    <a:pt x="671" y="1"/>
                    <a:pt x="671" y="1"/>
                  </a:cubicBezTo>
                  <a:cubicBezTo>
                    <a:pt x="672" y="0"/>
                    <a:pt x="673" y="0"/>
                    <a:pt x="674" y="0"/>
                  </a:cubicBezTo>
                  <a:cubicBezTo>
                    <a:pt x="675" y="1"/>
                    <a:pt x="676" y="2"/>
                    <a:pt x="675" y="3"/>
                  </a:cubicBezTo>
                  <a:lnTo>
                    <a:pt x="571" y="2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71" name="出自【趣你的PPT】(微信:qunideppt)：最优质的PPT资源库"/>
            <p:cNvSpPr txBox="1"/>
            <p:nvPr/>
          </p:nvSpPr>
          <p:spPr>
            <a:xfrm>
              <a:off x="5819923" y="1440995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对员工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3" name="出自【趣你的PPT】(微信:qunideppt)：最优质的PPT资源库"/>
            <p:cNvSpPr txBox="1"/>
            <p:nvPr/>
          </p:nvSpPr>
          <p:spPr>
            <a:xfrm>
              <a:off x="6522335" y="4151967"/>
              <a:ext cx="954107" cy="40011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对企业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4" name="出自【趣你的PPT】(微信:qunideppt)：最优质的PPT资源库"/>
            <p:cNvSpPr txBox="1"/>
            <p:nvPr/>
          </p:nvSpPr>
          <p:spPr>
            <a:xfrm>
              <a:off x="4142877" y="3436105"/>
              <a:ext cx="806631" cy="40011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对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HR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6" name="出自【趣你的PPT】(微信:qunideppt)：最优质的PPT资源库"/>
            <p:cNvSpPr txBox="1"/>
            <p:nvPr/>
          </p:nvSpPr>
          <p:spPr>
            <a:xfrm>
              <a:off x="4319469" y="3490496"/>
              <a:ext cx="184731" cy="33855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57" y="2347696"/>
            <a:ext cx="451143" cy="6950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91" y="4471352"/>
            <a:ext cx="618620" cy="6289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66547" y="2193175"/>
            <a:ext cx="3471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提升</a:t>
            </a:r>
            <a:r>
              <a:rPr lang="zh-CN" altLang="en-US" sz="1400" dirty="0" smtClean="0">
                <a:solidFill>
                  <a:schemeClr val="bg1"/>
                </a:solidFill>
              </a:rPr>
              <a:t>员工自我</a:t>
            </a:r>
            <a:r>
              <a:rPr lang="zh-CN" altLang="en-US" sz="1400" dirty="0">
                <a:solidFill>
                  <a:schemeClr val="bg1"/>
                </a:solidFill>
              </a:rPr>
              <a:t>认知</a:t>
            </a:r>
            <a:r>
              <a:rPr lang="zh-CN" altLang="en-US" sz="1400" dirty="0" smtClean="0">
                <a:solidFill>
                  <a:schemeClr val="bg1"/>
                </a:solidFill>
              </a:rPr>
              <a:t>，了解自身</a:t>
            </a:r>
            <a:r>
              <a:rPr lang="zh-CN" altLang="en-US" sz="1400" dirty="0">
                <a:solidFill>
                  <a:schemeClr val="bg1"/>
                </a:solidFill>
              </a:rPr>
              <a:t>优 劣势，</a:t>
            </a:r>
            <a:r>
              <a:rPr lang="zh-CN" altLang="en-US" sz="1400" dirty="0" smtClean="0">
                <a:solidFill>
                  <a:schemeClr val="bg1"/>
                </a:solidFill>
              </a:rPr>
              <a:t>取长补短</a:t>
            </a:r>
            <a:r>
              <a:rPr lang="zh-CN" altLang="en-US" sz="1400" dirty="0">
                <a:solidFill>
                  <a:schemeClr val="bg1"/>
                </a:solidFill>
              </a:rPr>
              <a:t>，促进</a:t>
            </a:r>
            <a:r>
              <a:rPr lang="zh-CN" altLang="en-US" sz="1400" dirty="0" smtClean="0">
                <a:solidFill>
                  <a:schemeClr val="bg1"/>
                </a:solidFill>
              </a:rPr>
              <a:t>员工自身发展。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836163" y="2193175"/>
            <a:ext cx="2969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帮助</a:t>
            </a:r>
            <a:r>
              <a:rPr lang="en-US" altLang="zh-CN" sz="1400" dirty="0">
                <a:solidFill>
                  <a:schemeClr val="bg1"/>
                </a:solidFill>
              </a:rPr>
              <a:t>HR</a:t>
            </a:r>
            <a:r>
              <a:rPr lang="zh-CN" altLang="en-US" sz="1400" dirty="0">
                <a:solidFill>
                  <a:schemeClr val="bg1"/>
                </a:solidFill>
              </a:rPr>
              <a:t>绩效考核，</a:t>
            </a:r>
            <a:r>
              <a:rPr lang="zh-CN" altLang="en-US" sz="1400" dirty="0" smtClean="0">
                <a:solidFill>
                  <a:schemeClr val="bg1"/>
                </a:solidFill>
              </a:rPr>
              <a:t>⼈才盘点</a:t>
            </a:r>
            <a:r>
              <a:rPr lang="zh-CN" altLang="en-US" sz="1400" dirty="0">
                <a:solidFill>
                  <a:schemeClr val="bg1"/>
                </a:solidFill>
              </a:rPr>
              <a:t>，系统报告</a:t>
            </a:r>
            <a:r>
              <a:rPr lang="zh-CN" altLang="en-US" sz="1400" dirty="0" smtClean="0">
                <a:solidFill>
                  <a:schemeClr val="bg1"/>
                </a:solidFill>
              </a:rPr>
              <a:t>代替人工数据</a:t>
            </a:r>
            <a:r>
              <a:rPr lang="zh-CN" altLang="en-US" sz="1400" dirty="0">
                <a:solidFill>
                  <a:schemeClr val="bg1"/>
                </a:solidFill>
              </a:rPr>
              <a:t>计算 ，是</a:t>
            </a:r>
            <a:r>
              <a:rPr lang="en-US" altLang="zh-CN" sz="1400" dirty="0">
                <a:solidFill>
                  <a:schemeClr val="bg1"/>
                </a:solidFill>
              </a:rPr>
              <a:t>HR</a:t>
            </a:r>
            <a:r>
              <a:rPr lang="zh-CN" altLang="en-US" sz="1400" dirty="0" smtClean="0">
                <a:solidFill>
                  <a:schemeClr val="bg1"/>
                </a:solidFill>
              </a:rPr>
              <a:t>不可多得的小帮手</a:t>
            </a:r>
            <a:r>
              <a:rPr lang="zh-CN" altLang="en-US" sz="1400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860720" y="5562167"/>
            <a:ext cx="2836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帮助</a:t>
            </a:r>
            <a:r>
              <a:rPr lang="zh-CN" altLang="en-US" sz="1400" dirty="0">
                <a:solidFill>
                  <a:schemeClr val="bg1"/>
                </a:solidFill>
              </a:rPr>
              <a:t>企业挑选和培养</a:t>
            </a:r>
            <a:r>
              <a:rPr lang="zh-CN" altLang="en-US" sz="1400" dirty="0" smtClean="0">
                <a:solidFill>
                  <a:schemeClr val="bg1"/>
                </a:solidFill>
              </a:rPr>
              <a:t>优秀人才</a:t>
            </a:r>
            <a:r>
              <a:rPr lang="zh-CN" altLang="en-US" sz="1400" dirty="0">
                <a:solidFill>
                  <a:schemeClr val="bg1"/>
                </a:solidFill>
              </a:rPr>
              <a:t>降低离职率，实现</a:t>
            </a:r>
            <a:r>
              <a:rPr lang="zh-CN" altLang="en-US" sz="1400" dirty="0" smtClean="0">
                <a:solidFill>
                  <a:schemeClr val="bg1"/>
                </a:solidFill>
              </a:rPr>
              <a:t>员⼯职业</a:t>
            </a:r>
            <a:r>
              <a:rPr lang="zh-CN" altLang="en-US" sz="1400" dirty="0">
                <a:solidFill>
                  <a:schemeClr val="bg1"/>
                </a:solidFill>
              </a:rPr>
              <a:t>发展和企业</a:t>
            </a:r>
            <a:r>
              <a:rPr lang="zh-CN" altLang="en-US" sz="1400" dirty="0" smtClean="0">
                <a:solidFill>
                  <a:schemeClr val="bg1"/>
                </a:solidFill>
              </a:rPr>
              <a:t>效提升</a:t>
            </a:r>
            <a:r>
              <a:rPr lang="zh-CN" altLang="en-US" sz="1400" dirty="0">
                <a:solidFill>
                  <a:schemeClr val="bg1"/>
                </a:solidFill>
              </a:rPr>
              <a:t>的双赢。</a:t>
            </a:r>
          </a:p>
        </p:txBody>
      </p:sp>
      <p:sp>
        <p:nvSpPr>
          <p:cNvPr id="26" name="出自【趣你的PPT】(微信:qunideppt)：最优质的PPT资源库"/>
          <p:cNvSpPr>
            <a:spLocks/>
          </p:cNvSpPr>
          <p:nvPr/>
        </p:nvSpPr>
        <p:spPr bwMode="auto">
          <a:xfrm>
            <a:off x="6876658" y="3329404"/>
            <a:ext cx="255588" cy="207963"/>
          </a:xfrm>
          <a:custGeom>
            <a:avLst/>
            <a:gdLst>
              <a:gd name="T0" fmla="*/ 58 w 116"/>
              <a:gd name="T1" fmla="*/ 80 h 94"/>
              <a:gd name="T2" fmla="*/ 104 w 116"/>
              <a:gd name="T3" fmla="*/ 94 h 94"/>
              <a:gd name="T4" fmla="*/ 116 w 116"/>
              <a:gd name="T5" fmla="*/ 58 h 94"/>
              <a:gd name="T6" fmla="*/ 58 w 116"/>
              <a:gd name="T7" fmla="*/ 0 h 94"/>
              <a:gd name="T8" fmla="*/ 0 w 116"/>
              <a:gd name="T9" fmla="*/ 58 h 94"/>
              <a:gd name="T10" fmla="*/ 12 w 116"/>
              <a:gd name="T11" fmla="*/ 94 h 94"/>
              <a:gd name="T12" fmla="*/ 58 w 116"/>
              <a:gd name="T13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94">
                <a:moveTo>
                  <a:pt x="58" y="80"/>
                </a:moveTo>
                <a:cubicBezTo>
                  <a:pt x="75" y="80"/>
                  <a:pt x="91" y="85"/>
                  <a:pt x="104" y="94"/>
                </a:cubicBezTo>
                <a:cubicBezTo>
                  <a:pt x="112" y="84"/>
                  <a:pt x="116" y="72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72"/>
                  <a:pt x="5" y="84"/>
                  <a:pt x="12" y="94"/>
                </a:cubicBezTo>
                <a:cubicBezTo>
                  <a:pt x="26" y="85"/>
                  <a:pt x="41" y="80"/>
                  <a:pt x="58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27" name="出自【趣你的PPT】(微信:qunideppt)：最优质的PPT资源库"/>
          <p:cNvSpPr>
            <a:spLocks/>
          </p:cNvSpPr>
          <p:nvPr/>
        </p:nvSpPr>
        <p:spPr bwMode="auto">
          <a:xfrm>
            <a:off x="6778233" y="3556417"/>
            <a:ext cx="455613" cy="230188"/>
          </a:xfrm>
          <a:custGeom>
            <a:avLst/>
            <a:gdLst>
              <a:gd name="T0" fmla="*/ 207 w 207"/>
              <a:gd name="T1" fmla="*/ 104 h 104"/>
              <a:gd name="T2" fmla="*/ 207 w 207"/>
              <a:gd name="T3" fmla="*/ 104 h 104"/>
              <a:gd name="T4" fmla="*/ 103 w 207"/>
              <a:gd name="T5" fmla="*/ 0 h 104"/>
              <a:gd name="T6" fmla="*/ 0 w 207"/>
              <a:gd name="T7" fmla="*/ 104 h 104"/>
              <a:gd name="T8" fmla="*/ 0 w 207"/>
              <a:gd name="T9" fmla="*/ 104 h 104"/>
              <a:gd name="T10" fmla="*/ 207 w 207"/>
              <a:gd name="T1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" h="104">
                <a:moveTo>
                  <a:pt x="207" y="104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47"/>
                  <a:pt x="161" y="0"/>
                  <a:pt x="103" y="0"/>
                </a:cubicBezTo>
                <a:cubicBezTo>
                  <a:pt x="46" y="0"/>
                  <a:pt x="0" y="47"/>
                  <a:pt x="0" y="104"/>
                </a:cubicBezTo>
                <a:cubicBezTo>
                  <a:pt x="0" y="104"/>
                  <a:pt x="0" y="104"/>
                  <a:pt x="0" y="104"/>
                </a:cubicBezTo>
                <a:lnTo>
                  <a:pt x="20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4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"/>
          <p:cNvSpPr txBox="1"/>
          <p:nvPr/>
        </p:nvSpPr>
        <p:spPr>
          <a:xfrm>
            <a:off x="1861752" y="956673"/>
            <a:ext cx="965474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EC2CF"/>
                </a:solidFill>
                <a:latin typeface="+mn-ea"/>
              </a:rPr>
              <a:t>四步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完成后台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360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度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评估，节省</a:t>
            </a:r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HR50%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时间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09269" y="1630071"/>
            <a:ext cx="6991101" cy="1883780"/>
            <a:chOff x="2664107" y="1843269"/>
            <a:chExt cx="6991101" cy="1883780"/>
          </a:xfrm>
        </p:grpSpPr>
        <p:sp>
          <p:nvSpPr>
            <p:cNvPr id="19" name="出自【趣你的PPT】(微信:qunideppt)：最优质的PPT资源库"/>
            <p:cNvSpPr/>
            <p:nvPr/>
          </p:nvSpPr>
          <p:spPr>
            <a:xfrm>
              <a:off x="2664107" y="1843269"/>
              <a:ext cx="1705336" cy="1883780"/>
            </a:xfrm>
            <a:custGeom>
              <a:avLst/>
              <a:gdLst>
                <a:gd name="connsiteX0" fmla="*/ 937549 w 1705336"/>
                <a:gd name="connsiteY0" fmla="*/ 0 h 1883780"/>
                <a:gd name="connsiteX1" fmla="*/ 1600496 w 1705336"/>
                <a:gd name="connsiteY1" fmla="*/ 275874 h 1883780"/>
                <a:gd name="connsiteX2" fmla="*/ 1705336 w 1705336"/>
                <a:gd name="connsiteY2" fmla="*/ 403528 h 1883780"/>
                <a:gd name="connsiteX3" fmla="*/ 1695692 w 1705336"/>
                <a:gd name="connsiteY3" fmla="*/ 415271 h 1883780"/>
                <a:gd name="connsiteX4" fmla="*/ 1535573 w 1705336"/>
                <a:gd name="connsiteY4" fmla="*/ 941890 h 1883780"/>
                <a:gd name="connsiteX5" fmla="*/ 1695692 w 1705336"/>
                <a:gd name="connsiteY5" fmla="*/ 1468510 h 1883780"/>
                <a:gd name="connsiteX6" fmla="*/ 1705336 w 1705336"/>
                <a:gd name="connsiteY6" fmla="*/ 1480252 h 1883780"/>
                <a:gd name="connsiteX7" fmla="*/ 1600496 w 1705336"/>
                <a:gd name="connsiteY7" fmla="*/ 1607907 h 1883780"/>
                <a:gd name="connsiteX8" fmla="*/ 937549 w 1705336"/>
                <a:gd name="connsiteY8" fmla="*/ 1883780 h 1883780"/>
                <a:gd name="connsiteX9" fmla="*/ 0 w 1705336"/>
                <a:gd name="connsiteY9" fmla="*/ 941890 h 1883780"/>
                <a:gd name="connsiteX10" fmla="*/ 937549 w 1705336"/>
                <a:gd name="connsiteY10" fmla="*/ 0 h 18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5336" h="1883780">
                  <a:moveTo>
                    <a:pt x="937549" y="0"/>
                  </a:moveTo>
                  <a:cubicBezTo>
                    <a:pt x="1196446" y="0"/>
                    <a:pt x="1430833" y="105425"/>
                    <a:pt x="1600496" y="275874"/>
                  </a:cubicBezTo>
                  <a:lnTo>
                    <a:pt x="1705336" y="403528"/>
                  </a:lnTo>
                  <a:lnTo>
                    <a:pt x="1695692" y="415271"/>
                  </a:lnTo>
                  <a:cubicBezTo>
                    <a:pt x="1594601" y="565597"/>
                    <a:pt x="1535573" y="746819"/>
                    <a:pt x="1535573" y="941890"/>
                  </a:cubicBezTo>
                  <a:cubicBezTo>
                    <a:pt x="1535573" y="1136962"/>
                    <a:pt x="1594601" y="1318183"/>
                    <a:pt x="1695692" y="1468510"/>
                  </a:cubicBezTo>
                  <a:lnTo>
                    <a:pt x="1705336" y="1480252"/>
                  </a:lnTo>
                  <a:lnTo>
                    <a:pt x="1600496" y="1607907"/>
                  </a:lnTo>
                  <a:cubicBezTo>
                    <a:pt x="1430833" y="1778355"/>
                    <a:pt x="1196446" y="1883780"/>
                    <a:pt x="937549" y="1883780"/>
                  </a:cubicBezTo>
                  <a:cubicBezTo>
                    <a:pt x="419755" y="1883780"/>
                    <a:pt x="0" y="1462081"/>
                    <a:pt x="0" y="941890"/>
                  </a:cubicBezTo>
                  <a:cubicBezTo>
                    <a:pt x="0" y="421699"/>
                    <a:pt x="419755" y="0"/>
                    <a:pt x="937549" y="0"/>
                  </a:cubicBezTo>
                  <a:close/>
                </a:path>
              </a:pathLst>
            </a:custGeom>
            <a:solidFill>
              <a:srgbClr val="4EC2C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>
            <a:xfrm>
              <a:off x="7780111" y="1843269"/>
              <a:ext cx="1875097" cy="1883780"/>
            </a:xfrm>
            <a:prstGeom prst="ellipse">
              <a:avLst/>
            </a:prstGeom>
            <a:solidFill>
              <a:srgbClr val="4CB5F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>
            <a:xfrm>
              <a:off x="4373553" y="1843269"/>
              <a:ext cx="1705336" cy="1883780"/>
            </a:xfrm>
            <a:custGeom>
              <a:avLst/>
              <a:gdLst>
                <a:gd name="connsiteX0" fmla="*/ 937549 w 1705336"/>
                <a:gd name="connsiteY0" fmla="*/ 0 h 1883780"/>
                <a:gd name="connsiteX1" fmla="*/ 1600496 w 1705336"/>
                <a:gd name="connsiteY1" fmla="*/ 275874 h 1883780"/>
                <a:gd name="connsiteX2" fmla="*/ 1705336 w 1705336"/>
                <a:gd name="connsiteY2" fmla="*/ 403528 h 1883780"/>
                <a:gd name="connsiteX3" fmla="*/ 1695692 w 1705336"/>
                <a:gd name="connsiteY3" fmla="*/ 415271 h 1883780"/>
                <a:gd name="connsiteX4" fmla="*/ 1535573 w 1705336"/>
                <a:gd name="connsiteY4" fmla="*/ 941890 h 1883780"/>
                <a:gd name="connsiteX5" fmla="*/ 1695692 w 1705336"/>
                <a:gd name="connsiteY5" fmla="*/ 1468510 h 1883780"/>
                <a:gd name="connsiteX6" fmla="*/ 1705336 w 1705336"/>
                <a:gd name="connsiteY6" fmla="*/ 1480252 h 1883780"/>
                <a:gd name="connsiteX7" fmla="*/ 1600496 w 1705336"/>
                <a:gd name="connsiteY7" fmla="*/ 1607907 h 1883780"/>
                <a:gd name="connsiteX8" fmla="*/ 937549 w 1705336"/>
                <a:gd name="connsiteY8" fmla="*/ 1883780 h 1883780"/>
                <a:gd name="connsiteX9" fmla="*/ 0 w 1705336"/>
                <a:gd name="connsiteY9" fmla="*/ 941890 h 1883780"/>
                <a:gd name="connsiteX10" fmla="*/ 937549 w 1705336"/>
                <a:gd name="connsiteY10" fmla="*/ 0 h 18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5336" h="1883780">
                  <a:moveTo>
                    <a:pt x="937549" y="0"/>
                  </a:moveTo>
                  <a:cubicBezTo>
                    <a:pt x="1196446" y="0"/>
                    <a:pt x="1430833" y="105425"/>
                    <a:pt x="1600496" y="275874"/>
                  </a:cubicBezTo>
                  <a:lnTo>
                    <a:pt x="1705336" y="403528"/>
                  </a:lnTo>
                  <a:lnTo>
                    <a:pt x="1695692" y="415271"/>
                  </a:lnTo>
                  <a:cubicBezTo>
                    <a:pt x="1594601" y="565597"/>
                    <a:pt x="1535573" y="746819"/>
                    <a:pt x="1535573" y="941890"/>
                  </a:cubicBezTo>
                  <a:cubicBezTo>
                    <a:pt x="1535573" y="1136962"/>
                    <a:pt x="1594601" y="1318183"/>
                    <a:pt x="1695692" y="1468510"/>
                  </a:cubicBezTo>
                  <a:lnTo>
                    <a:pt x="1705336" y="1480252"/>
                  </a:lnTo>
                  <a:lnTo>
                    <a:pt x="1600496" y="1607907"/>
                  </a:lnTo>
                  <a:cubicBezTo>
                    <a:pt x="1430833" y="1778355"/>
                    <a:pt x="1196446" y="1883780"/>
                    <a:pt x="937549" y="1883780"/>
                  </a:cubicBezTo>
                  <a:cubicBezTo>
                    <a:pt x="419755" y="1883780"/>
                    <a:pt x="0" y="1462081"/>
                    <a:pt x="0" y="941890"/>
                  </a:cubicBezTo>
                  <a:cubicBezTo>
                    <a:pt x="0" y="421699"/>
                    <a:pt x="419755" y="0"/>
                    <a:pt x="937549" y="0"/>
                  </a:cubicBezTo>
                  <a:close/>
                </a:path>
              </a:pathLst>
            </a:custGeom>
            <a:solidFill>
              <a:srgbClr val="4BB0F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>
            <a:xfrm>
              <a:off x="6053814" y="1843269"/>
              <a:ext cx="1705336" cy="1883780"/>
            </a:xfrm>
            <a:custGeom>
              <a:avLst/>
              <a:gdLst>
                <a:gd name="connsiteX0" fmla="*/ 937549 w 1705336"/>
                <a:gd name="connsiteY0" fmla="*/ 0 h 1883780"/>
                <a:gd name="connsiteX1" fmla="*/ 1600496 w 1705336"/>
                <a:gd name="connsiteY1" fmla="*/ 275874 h 1883780"/>
                <a:gd name="connsiteX2" fmla="*/ 1705336 w 1705336"/>
                <a:gd name="connsiteY2" fmla="*/ 403528 h 1883780"/>
                <a:gd name="connsiteX3" fmla="*/ 1695692 w 1705336"/>
                <a:gd name="connsiteY3" fmla="*/ 415271 h 1883780"/>
                <a:gd name="connsiteX4" fmla="*/ 1535573 w 1705336"/>
                <a:gd name="connsiteY4" fmla="*/ 941890 h 1883780"/>
                <a:gd name="connsiteX5" fmla="*/ 1695692 w 1705336"/>
                <a:gd name="connsiteY5" fmla="*/ 1468510 h 1883780"/>
                <a:gd name="connsiteX6" fmla="*/ 1705336 w 1705336"/>
                <a:gd name="connsiteY6" fmla="*/ 1480252 h 1883780"/>
                <a:gd name="connsiteX7" fmla="*/ 1600496 w 1705336"/>
                <a:gd name="connsiteY7" fmla="*/ 1607907 h 1883780"/>
                <a:gd name="connsiteX8" fmla="*/ 937549 w 1705336"/>
                <a:gd name="connsiteY8" fmla="*/ 1883780 h 1883780"/>
                <a:gd name="connsiteX9" fmla="*/ 0 w 1705336"/>
                <a:gd name="connsiteY9" fmla="*/ 941890 h 1883780"/>
                <a:gd name="connsiteX10" fmla="*/ 937549 w 1705336"/>
                <a:gd name="connsiteY10" fmla="*/ 0 h 18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5336" h="1883780">
                  <a:moveTo>
                    <a:pt x="937549" y="0"/>
                  </a:moveTo>
                  <a:cubicBezTo>
                    <a:pt x="1196446" y="0"/>
                    <a:pt x="1430833" y="105425"/>
                    <a:pt x="1600496" y="275874"/>
                  </a:cubicBezTo>
                  <a:lnTo>
                    <a:pt x="1705336" y="403528"/>
                  </a:lnTo>
                  <a:lnTo>
                    <a:pt x="1695692" y="415271"/>
                  </a:lnTo>
                  <a:cubicBezTo>
                    <a:pt x="1594601" y="565597"/>
                    <a:pt x="1535573" y="746819"/>
                    <a:pt x="1535573" y="941890"/>
                  </a:cubicBezTo>
                  <a:cubicBezTo>
                    <a:pt x="1535573" y="1136962"/>
                    <a:pt x="1594601" y="1318183"/>
                    <a:pt x="1695692" y="1468510"/>
                  </a:cubicBezTo>
                  <a:lnTo>
                    <a:pt x="1705336" y="1480252"/>
                  </a:lnTo>
                  <a:lnTo>
                    <a:pt x="1600496" y="1607907"/>
                  </a:lnTo>
                  <a:cubicBezTo>
                    <a:pt x="1430833" y="1778355"/>
                    <a:pt x="1196446" y="1883780"/>
                    <a:pt x="937549" y="1883780"/>
                  </a:cubicBezTo>
                  <a:cubicBezTo>
                    <a:pt x="419755" y="1883780"/>
                    <a:pt x="0" y="1462081"/>
                    <a:pt x="0" y="941890"/>
                  </a:cubicBezTo>
                  <a:cubicBezTo>
                    <a:pt x="0" y="421699"/>
                    <a:pt x="419755" y="0"/>
                    <a:pt x="937549" y="0"/>
                  </a:cubicBezTo>
                  <a:close/>
                </a:path>
              </a:pathLst>
            </a:custGeom>
            <a:solidFill>
              <a:srgbClr val="4EC2C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193556" y="2951990"/>
              <a:ext cx="593435" cy="513168"/>
            </a:xfrm>
            <a:custGeom>
              <a:avLst/>
              <a:gdLst>
                <a:gd name="T0" fmla="*/ 217432 w 634"/>
                <a:gd name="T1" fmla="*/ 5056 h 633"/>
                <a:gd name="T2" fmla="*/ 217432 w 634"/>
                <a:gd name="T3" fmla="*/ 5056 h 633"/>
                <a:gd name="T4" fmla="*/ 0 w 634"/>
                <a:gd name="T5" fmla="*/ 111592 h 633"/>
                <a:gd name="T6" fmla="*/ 68871 w 634"/>
                <a:gd name="T7" fmla="*/ 154207 h 633"/>
                <a:gd name="T8" fmla="*/ 111420 w 634"/>
                <a:gd name="T9" fmla="*/ 228241 h 633"/>
                <a:gd name="T10" fmla="*/ 222841 w 634"/>
                <a:gd name="T11" fmla="*/ 10473 h 633"/>
                <a:gd name="T12" fmla="*/ 217432 w 634"/>
                <a:gd name="T13" fmla="*/ 5056 h 633"/>
                <a:gd name="T14" fmla="*/ 26683 w 634"/>
                <a:gd name="T15" fmla="*/ 111592 h 633"/>
                <a:gd name="T16" fmla="*/ 26683 w 634"/>
                <a:gd name="T17" fmla="*/ 111592 h 633"/>
                <a:gd name="T18" fmla="*/ 191109 w 634"/>
                <a:gd name="T19" fmla="*/ 31780 h 633"/>
                <a:gd name="T20" fmla="*/ 74280 w 634"/>
                <a:gd name="T21" fmla="*/ 137956 h 633"/>
                <a:gd name="T22" fmla="*/ 26683 w 634"/>
                <a:gd name="T23" fmla="*/ 111592 h 633"/>
                <a:gd name="T24" fmla="*/ 111420 w 634"/>
                <a:gd name="T25" fmla="*/ 201878 h 633"/>
                <a:gd name="T26" fmla="*/ 111420 w 634"/>
                <a:gd name="T27" fmla="*/ 201878 h 633"/>
                <a:gd name="T28" fmla="*/ 85098 w 634"/>
                <a:gd name="T29" fmla="*/ 143373 h 633"/>
                <a:gd name="T30" fmla="*/ 196518 w 634"/>
                <a:gd name="T31" fmla="*/ 36836 h 633"/>
                <a:gd name="T32" fmla="*/ 111420 w 634"/>
                <a:gd name="T33" fmla="*/ 201878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24" name="出自【趣你的PPT】(微信:qunideppt)：最优质的PPT资源库"/>
            <p:cNvSpPr txBox="1"/>
            <p:nvPr/>
          </p:nvSpPr>
          <p:spPr>
            <a:xfrm>
              <a:off x="4543351" y="2329356"/>
              <a:ext cx="1332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02 </a:t>
              </a: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问卷编辑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 txBox="1"/>
            <p:nvPr/>
          </p:nvSpPr>
          <p:spPr>
            <a:xfrm>
              <a:off x="2693292" y="2312639"/>
              <a:ext cx="1826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01 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评价关系</a:t>
              </a:r>
            </a:p>
          </p:txBody>
        </p:sp>
        <p:sp>
          <p:nvSpPr>
            <p:cNvPr id="26" name="出自【趣你的PPT】(微信:qunideppt)：最优质的PPT资源库"/>
            <p:cNvSpPr txBox="1"/>
            <p:nvPr/>
          </p:nvSpPr>
          <p:spPr>
            <a:xfrm>
              <a:off x="8074911" y="2312639"/>
              <a:ext cx="134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04 </a:t>
              </a: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分值统计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" name="出自【趣你的PPT】(微信:qunideppt)：最优质的PPT资源库"/>
            <p:cNvSpPr txBox="1"/>
            <p:nvPr/>
          </p:nvSpPr>
          <p:spPr>
            <a:xfrm>
              <a:off x="6248685" y="2329356"/>
              <a:ext cx="134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03 </a:t>
              </a: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发送问卷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28" name="出自【趣你的PPT】(微信:qunideppt)：最优质的PPT资源库"/>
            <p:cNvCxnSpPr/>
            <p:nvPr/>
          </p:nvCxnSpPr>
          <p:spPr>
            <a:xfrm>
              <a:off x="2976621" y="2679589"/>
              <a:ext cx="1076446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9" name="出自【趣你的PPT】(微信:qunideppt)：最优质的PPT资源库"/>
            <p:cNvCxnSpPr/>
            <p:nvPr/>
          </p:nvCxnSpPr>
          <p:spPr>
            <a:xfrm>
              <a:off x="6392281" y="2679589"/>
              <a:ext cx="1076446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0" name="出自【趣你的PPT】(微信:qunideppt)：最优质的PPT资源库"/>
            <p:cNvCxnSpPr/>
            <p:nvPr/>
          </p:nvCxnSpPr>
          <p:spPr>
            <a:xfrm>
              <a:off x="4677302" y="2679589"/>
              <a:ext cx="1076446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31" name="出自【趣你的PPT】(微信:qunideppt)：最优质的PPT资源库"/>
            <p:cNvCxnSpPr/>
            <p:nvPr/>
          </p:nvCxnSpPr>
          <p:spPr>
            <a:xfrm>
              <a:off x="8245484" y="2679589"/>
              <a:ext cx="1076446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168824" y="2739680"/>
            <a:ext cx="477918" cy="444646"/>
          </a:xfrm>
          <a:custGeom>
            <a:avLst/>
            <a:gdLst>
              <a:gd name="T0" fmla="*/ 166118 w 390"/>
              <a:gd name="T1" fmla="*/ 0 h 445"/>
              <a:gd name="T2" fmla="*/ 166118 w 390"/>
              <a:gd name="T3" fmla="*/ 0 h 445"/>
              <a:gd name="T4" fmla="*/ 138804 w 390"/>
              <a:gd name="T5" fmla="*/ 0 h 445"/>
              <a:gd name="T6" fmla="*/ 130745 w 390"/>
              <a:gd name="T7" fmla="*/ 12586 h 445"/>
              <a:gd name="T8" fmla="*/ 130745 w 390"/>
              <a:gd name="T9" fmla="*/ 199576 h 445"/>
              <a:gd name="T10" fmla="*/ 174177 w 390"/>
              <a:gd name="T11" fmla="*/ 199576 h 445"/>
              <a:gd name="T12" fmla="*/ 174177 w 390"/>
              <a:gd name="T13" fmla="*/ 12586 h 445"/>
              <a:gd name="T14" fmla="*/ 166118 w 390"/>
              <a:gd name="T15" fmla="*/ 0 h 445"/>
              <a:gd name="T16" fmla="*/ 98954 w 390"/>
              <a:gd name="T17" fmla="*/ 67874 h 445"/>
              <a:gd name="T18" fmla="*/ 98954 w 390"/>
              <a:gd name="T19" fmla="*/ 67874 h 445"/>
              <a:gd name="T20" fmla="*/ 75223 w 390"/>
              <a:gd name="T21" fmla="*/ 67874 h 445"/>
              <a:gd name="T22" fmla="*/ 63134 w 390"/>
              <a:gd name="T23" fmla="*/ 80010 h 445"/>
              <a:gd name="T24" fmla="*/ 63134 w 390"/>
              <a:gd name="T25" fmla="*/ 199576 h 445"/>
              <a:gd name="T26" fmla="*/ 111044 w 390"/>
              <a:gd name="T27" fmla="*/ 199576 h 445"/>
              <a:gd name="T28" fmla="*/ 111044 w 390"/>
              <a:gd name="T29" fmla="*/ 80010 h 445"/>
              <a:gd name="T30" fmla="*/ 98954 w 390"/>
              <a:gd name="T31" fmla="*/ 67874 h 445"/>
              <a:gd name="T32" fmla="*/ 31343 w 390"/>
              <a:gd name="T33" fmla="*/ 135747 h 445"/>
              <a:gd name="T34" fmla="*/ 31343 w 390"/>
              <a:gd name="T35" fmla="*/ 135747 h 445"/>
              <a:gd name="T36" fmla="*/ 7612 w 390"/>
              <a:gd name="T37" fmla="*/ 135747 h 445"/>
              <a:gd name="T38" fmla="*/ 0 w 390"/>
              <a:gd name="T39" fmla="*/ 143389 h 445"/>
              <a:gd name="T40" fmla="*/ 0 w 390"/>
              <a:gd name="T41" fmla="*/ 199576 h 445"/>
              <a:gd name="T42" fmla="*/ 43432 w 390"/>
              <a:gd name="T43" fmla="*/ 199576 h 445"/>
              <a:gd name="T44" fmla="*/ 43432 w 390"/>
              <a:gd name="T45" fmla="*/ 143389 h 445"/>
              <a:gd name="T46" fmla="*/ 31343 w 390"/>
              <a:gd name="T47" fmla="*/ 1357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3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049410" y="2739681"/>
            <a:ext cx="368340" cy="420528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29671" y="2697101"/>
            <a:ext cx="552205" cy="420528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3" y="3983221"/>
            <a:ext cx="11092106" cy="235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65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"/>
          <p:cNvSpPr txBox="1"/>
          <p:nvPr/>
        </p:nvSpPr>
        <p:spPr>
          <a:xfrm>
            <a:off x="5313722" y="842176"/>
            <a:ext cx="621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1"/>
                </a:solidFill>
              </a:rPr>
              <a:t>多样模式，满足多样需求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421" y="1746834"/>
            <a:ext cx="6044368" cy="4107429"/>
            <a:chOff x="1" y="1626081"/>
            <a:chExt cx="6573648" cy="4538900"/>
          </a:xfrm>
        </p:grpSpPr>
        <p:sp>
          <p:nvSpPr>
            <p:cNvPr id="9" name="出自【趣你的PPT】(微信:qunideppt)：最优质的PPT资源库"/>
            <p:cNvSpPr/>
            <p:nvPr/>
          </p:nvSpPr>
          <p:spPr>
            <a:xfrm>
              <a:off x="2390049" y="2012490"/>
              <a:ext cx="3782760" cy="3782757"/>
            </a:xfrm>
            <a:prstGeom prst="arc">
              <a:avLst>
                <a:gd name="adj1" fmla="val 16200000"/>
                <a:gd name="adj2" fmla="val 5391656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2出自【趣你的PPT】(微信:qunideppt)：最优质的PPT资源库"/>
            <p:cNvGrpSpPr/>
            <p:nvPr/>
          </p:nvGrpSpPr>
          <p:grpSpPr>
            <a:xfrm>
              <a:off x="1" y="3218958"/>
              <a:ext cx="4943859" cy="1428342"/>
              <a:chOff x="1" y="2466303"/>
              <a:chExt cx="3707894" cy="1071256"/>
            </a:xfrm>
          </p:grpSpPr>
          <p:sp>
            <p:nvSpPr>
              <p:cNvPr id="24" name="出自【趣你的PPT】(微信:qunideppt)：最优质的PPT资源库"/>
              <p:cNvSpPr/>
              <p:nvPr/>
            </p:nvSpPr>
            <p:spPr>
              <a:xfrm rot="5400000">
                <a:off x="1335484" y="1165149"/>
                <a:ext cx="1036927" cy="37078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 rot="5400000">
                <a:off x="1335484" y="1130820"/>
                <a:ext cx="1036927" cy="37078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7AED3"/>
              </a:solidFill>
              <a:ln w="12700" cap="flat" cmpd="sng" algn="ctr">
                <a:solidFill>
                  <a:srgbClr val="388BAA"/>
                </a:solidFill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3679568" y="3347291"/>
              <a:ext cx="1125904" cy="1125901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53C3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2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5610374" y="3387358"/>
              <a:ext cx="963275" cy="963272"/>
            </a:xfrm>
            <a:prstGeom prst="ellipse">
              <a:avLst/>
            </a:prstGeom>
            <a:solidFill>
              <a:srgbClr val="50BEBD"/>
            </a:solidFill>
            <a:ln w="571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877040" y="3741669"/>
              <a:ext cx="429941" cy="337147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14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5128735" y="1969796"/>
              <a:ext cx="1044074" cy="1044071"/>
            </a:xfrm>
            <a:prstGeom prst="ellipse">
              <a:avLst/>
            </a:prstGeom>
            <a:solidFill>
              <a:srgbClr val="4BB7D8"/>
            </a:solidFill>
            <a:ln w="571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 noChangeAspect="1"/>
            </p:cNvSpPr>
            <p:nvPr/>
          </p:nvSpPr>
          <p:spPr>
            <a:xfrm>
              <a:off x="3760883" y="1626081"/>
              <a:ext cx="963275" cy="963272"/>
            </a:xfrm>
            <a:prstGeom prst="ellipse">
              <a:avLst/>
            </a:prstGeom>
            <a:solidFill>
              <a:srgbClr val="4CBEBD"/>
            </a:solidFill>
            <a:ln w="571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980094" y="1873443"/>
              <a:ext cx="522103" cy="489215"/>
            </a:xfrm>
            <a:custGeom>
              <a:avLst/>
              <a:gdLst/>
              <a:ahLst/>
              <a:cxnLst>
                <a:cxn ang="0">
                  <a:pos x="65" y="22"/>
                </a:cxn>
                <a:cxn ang="0">
                  <a:pos x="26" y="45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65" y="22"/>
                </a:cxn>
                <a:cxn ang="0">
                  <a:pos x="65" y="69"/>
                </a:cxn>
                <a:cxn ang="0">
                  <a:pos x="39" y="91"/>
                </a:cxn>
                <a:cxn ang="0">
                  <a:pos x="0" y="67"/>
                </a:cxn>
                <a:cxn ang="0">
                  <a:pos x="26" y="45"/>
                </a:cxn>
                <a:cxn ang="0">
                  <a:pos x="65" y="69"/>
                </a:cxn>
                <a:cxn ang="0">
                  <a:pos x="101" y="97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26" y="97"/>
                </a:cxn>
                <a:cxn ang="0">
                  <a:pos x="26" y="89"/>
                </a:cxn>
                <a:cxn ang="0">
                  <a:pos x="39" y="95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91" y="95"/>
                </a:cxn>
                <a:cxn ang="0">
                  <a:pos x="101" y="89"/>
                </a:cxn>
                <a:cxn ang="0">
                  <a:pos x="101" y="97"/>
                </a:cxn>
                <a:cxn ang="0">
                  <a:pos x="127" y="26"/>
                </a:cxn>
                <a:cxn ang="0">
                  <a:pos x="101" y="45"/>
                </a:cxn>
                <a:cxn ang="0">
                  <a:pos x="65" y="22"/>
                </a:cxn>
                <a:cxn ang="0">
                  <a:pos x="91" y="0"/>
                </a:cxn>
                <a:cxn ang="0">
                  <a:pos x="127" y="26"/>
                </a:cxn>
                <a:cxn ang="0">
                  <a:pos x="127" y="67"/>
                </a:cxn>
                <a:cxn ang="0">
                  <a:pos x="91" y="91"/>
                </a:cxn>
                <a:cxn ang="0">
                  <a:pos x="65" y="69"/>
                </a:cxn>
                <a:cxn ang="0">
                  <a:pos x="101" y="45"/>
                </a:cxn>
                <a:cxn ang="0">
                  <a:pos x="127" y="67"/>
                </a:cxn>
              </a:cxnLst>
              <a:rect l="0" t="0" r="r" b="b"/>
              <a:pathLst>
                <a:path w="127" h="119">
                  <a:moveTo>
                    <a:pt x="65" y="22"/>
                  </a:moveTo>
                  <a:lnTo>
                    <a:pt x="26" y="45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65" y="22"/>
                  </a:lnTo>
                  <a:close/>
                  <a:moveTo>
                    <a:pt x="65" y="69"/>
                  </a:moveTo>
                  <a:lnTo>
                    <a:pt x="39" y="91"/>
                  </a:lnTo>
                  <a:lnTo>
                    <a:pt x="0" y="67"/>
                  </a:lnTo>
                  <a:lnTo>
                    <a:pt x="26" y="45"/>
                  </a:lnTo>
                  <a:lnTo>
                    <a:pt x="65" y="69"/>
                  </a:lnTo>
                  <a:close/>
                  <a:moveTo>
                    <a:pt x="101" y="97"/>
                  </a:move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26" y="97"/>
                  </a:lnTo>
                  <a:lnTo>
                    <a:pt x="26" y="89"/>
                  </a:lnTo>
                  <a:lnTo>
                    <a:pt x="39" y="95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91" y="95"/>
                  </a:lnTo>
                  <a:lnTo>
                    <a:pt x="101" y="89"/>
                  </a:lnTo>
                  <a:lnTo>
                    <a:pt x="101" y="97"/>
                  </a:lnTo>
                  <a:close/>
                  <a:moveTo>
                    <a:pt x="127" y="26"/>
                  </a:moveTo>
                  <a:lnTo>
                    <a:pt x="101" y="45"/>
                  </a:lnTo>
                  <a:lnTo>
                    <a:pt x="65" y="22"/>
                  </a:lnTo>
                  <a:lnTo>
                    <a:pt x="91" y="0"/>
                  </a:lnTo>
                  <a:lnTo>
                    <a:pt x="127" y="26"/>
                  </a:lnTo>
                  <a:close/>
                  <a:moveTo>
                    <a:pt x="127" y="67"/>
                  </a:moveTo>
                  <a:lnTo>
                    <a:pt x="91" y="91"/>
                  </a:lnTo>
                  <a:lnTo>
                    <a:pt x="65" y="69"/>
                  </a:lnTo>
                  <a:lnTo>
                    <a:pt x="101" y="45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19" name="出自【趣你的PPT】(微信:qunideppt)：最优质的PPT资源库"/>
            <p:cNvSpPr>
              <a:spLocks noChangeAspect="1"/>
            </p:cNvSpPr>
            <p:nvPr/>
          </p:nvSpPr>
          <p:spPr>
            <a:xfrm flipH="1">
              <a:off x="5063365" y="4757292"/>
              <a:ext cx="963275" cy="963272"/>
            </a:xfrm>
            <a:prstGeom prst="ellipse">
              <a:avLst/>
            </a:prstGeom>
            <a:solidFill>
              <a:srgbClr val="4EB6D6"/>
            </a:solidFill>
            <a:ln w="571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330032" y="5023958"/>
              <a:ext cx="429941" cy="429941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21" name="出自【趣你的PPT】(微信:qunideppt)：最优质的PPT资源库"/>
            <p:cNvSpPr>
              <a:spLocks noChangeAspect="1"/>
            </p:cNvSpPr>
            <p:nvPr/>
          </p:nvSpPr>
          <p:spPr>
            <a:xfrm flipH="1">
              <a:off x="3760883" y="5201709"/>
              <a:ext cx="963275" cy="963272"/>
            </a:xfrm>
            <a:prstGeom prst="ellipse">
              <a:avLst/>
            </a:prstGeom>
            <a:solidFill>
              <a:srgbClr val="4DBEBE"/>
            </a:solidFill>
            <a:ln w="571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900027" y="3555048"/>
              <a:ext cx="710387" cy="71038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66D8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99104" y="3384061"/>
            <a:ext cx="273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</a:rPr>
              <a:t>模式可选	</a:t>
            </a:r>
            <a:r>
              <a:rPr lang="zh-CN" altLang="en-US" sz="1400" dirty="0" smtClean="0">
                <a:solidFill>
                  <a:schemeClr val="bg1"/>
                </a:solidFill>
              </a:rPr>
              <a:t>分有</a:t>
            </a:r>
            <a:r>
              <a:rPr lang="zh-CN" altLang="en-US" sz="1400" dirty="0">
                <a:solidFill>
                  <a:schemeClr val="bg1"/>
                </a:solidFill>
              </a:rPr>
              <a:t>上下级评价</a:t>
            </a:r>
            <a:r>
              <a:rPr lang="zh-CN" altLang="en-US" sz="1400" dirty="0" smtClean="0">
                <a:solidFill>
                  <a:schemeClr val="bg1"/>
                </a:solidFill>
              </a:rPr>
              <a:t>关系             和无上</a:t>
            </a:r>
            <a:r>
              <a:rPr lang="zh-CN" altLang="en-US" sz="1400" dirty="0">
                <a:solidFill>
                  <a:schemeClr val="bg1"/>
                </a:solidFill>
              </a:rPr>
              <a:t>下评价</a:t>
            </a:r>
            <a:r>
              <a:rPr lang="zh-CN" altLang="en-US" sz="1400" dirty="0" smtClean="0">
                <a:solidFill>
                  <a:schemeClr val="bg1"/>
                </a:solidFill>
              </a:rPr>
              <a:t>关系</a:t>
            </a:r>
            <a:r>
              <a:rPr lang="en-US" altLang="zh-CN" sz="1400" dirty="0" smtClean="0">
                <a:solidFill>
                  <a:schemeClr val="bg1"/>
                </a:solidFill>
              </a:rPr>
              <a:t/>
            </a:r>
            <a:br>
              <a:rPr lang="en-US" altLang="zh-CN" sz="1400" dirty="0" smtClean="0">
                <a:solidFill>
                  <a:schemeClr val="bg1"/>
                </a:solidFill>
              </a:rPr>
            </a:br>
            <a:r>
              <a:rPr lang="zh-CN" altLang="en-US" sz="1400" dirty="0" smtClean="0">
                <a:solidFill>
                  <a:schemeClr val="bg1"/>
                </a:solidFill>
              </a:rPr>
              <a:t>可通过</a:t>
            </a:r>
            <a:r>
              <a:rPr lang="en-US" altLang="zh-CN" sz="1400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dirty="0" smtClean="0">
                <a:solidFill>
                  <a:schemeClr val="bg1"/>
                </a:solidFill>
              </a:rPr>
              <a:t>快速导入</a:t>
            </a:r>
            <a:r>
              <a:rPr lang="en-US" altLang="zh-CN" sz="1400" dirty="0" smtClean="0">
                <a:solidFill>
                  <a:schemeClr val="bg1"/>
                </a:solidFill>
              </a:rPr>
              <a:t/>
            </a:r>
            <a:br>
              <a:rPr lang="en-US" altLang="zh-CN" sz="1400" dirty="0" smtClean="0">
                <a:solidFill>
                  <a:schemeClr val="bg1"/>
                </a:solidFill>
              </a:rPr>
            </a:br>
            <a:r>
              <a:rPr lang="zh-CN" altLang="en-US" sz="1400" dirty="0" smtClean="0">
                <a:solidFill>
                  <a:schemeClr val="bg1"/>
                </a:solidFill>
              </a:rPr>
              <a:t>可设置多级权重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49756" y="2266576"/>
            <a:ext cx="440923" cy="520955"/>
            <a:chOff x="5353811" y="2065342"/>
            <a:chExt cx="492936" cy="652564"/>
          </a:xfrm>
        </p:grpSpPr>
        <p:sp>
          <p:nvSpPr>
            <p:cNvPr id="27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466190" y="2065342"/>
              <a:ext cx="218373" cy="189001"/>
            </a:xfrm>
            <a:custGeom>
              <a:avLst/>
              <a:gdLst>
                <a:gd name="T0" fmla="*/ 98 w 196"/>
                <a:gd name="T1" fmla="*/ 0 h 170"/>
                <a:gd name="T2" fmla="*/ 170 w 196"/>
                <a:gd name="T3" fmla="*/ 32 h 170"/>
                <a:gd name="T4" fmla="*/ 180 w 196"/>
                <a:gd name="T5" fmla="*/ 121 h 170"/>
                <a:gd name="T6" fmla="*/ 165 w 196"/>
                <a:gd name="T7" fmla="*/ 168 h 170"/>
                <a:gd name="T8" fmla="*/ 157 w 196"/>
                <a:gd name="T9" fmla="*/ 121 h 170"/>
                <a:gd name="T10" fmla="*/ 142 w 196"/>
                <a:gd name="T11" fmla="*/ 67 h 170"/>
                <a:gd name="T12" fmla="*/ 97 w 196"/>
                <a:gd name="T13" fmla="*/ 61 h 170"/>
                <a:gd name="T14" fmla="*/ 41 w 196"/>
                <a:gd name="T15" fmla="*/ 71 h 170"/>
                <a:gd name="T16" fmla="*/ 30 w 196"/>
                <a:gd name="T17" fmla="*/ 123 h 170"/>
                <a:gd name="T18" fmla="*/ 26 w 196"/>
                <a:gd name="T19" fmla="*/ 159 h 170"/>
                <a:gd name="T20" fmla="*/ 18 w 196"/>
                <a:gd name="T21" fmla="*/ 97 h 170"/>
                <a:gd name="T22" fmla="*/ 98 w 196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0">
                  <a:moveTo>
                    <a:pt x="98" y="0"/>
                  </a:moveTo>
                  <a:cubicBezTo>
                    <a:pt x="98" y="0"/>
                    <a:pt x="145" y="4"/>
                    <a:pt x="170" y="32"/>
                  </a:cubicBezTo>
                  <a:cubicBezTo>
                    <a:pt x="196" y="60"/>
                    <a:pt x="186" y="97"/>
                    <a:pt x="180" y="121"/>
                  </a:cubicBezTo>
                  <a:cubicBezTo>
                    <a:pt x="180" y="121"/>
                    <a:pt x="165" y="165"/>
                    <a:pt x="165" y="168"/>
                  </a:cubicBezTo>
                  <a:cubicBezTo>
                    <a:pt x="165" y="170"/>
                    <a:pt x="162" y="132"/>
                    <a:pt x="157" y="121"/>
                  </a:cubicBezTo>
                  <a:cubicBezTo>
                    <a:pt x="152" y="110"/>
                    <a:pt x="160" y="79"/>
                    <a:pt x="142" y="67"/>
                  </a:cubicBezTo>
                  <a:cubicBezTo>
                    <a:pt x="123" y="55"/>
                    <a:pt x="97" y="61"/>
                    <a:pt x="97" y="61"/>
                  </a:cubicBezTo>
                  <a:cubicBezTo>
                    <a:pt x="97" y="61"/>
                    <a:pt x="59" y="50"/>
                    <a:pt x="41" y="71"/>
                  </a:cubicBezTo>
                  <a:cubicBezTo>
                    <a:pt x="23" y="91"/>
                    <a:pt x="33" y="107"/>
                    <a:pt x="30" y="123"/>
                  </a:cubicBezTo>
                  <a:cubicBezTo>
                    <a:pt x="28" y="139"/>
                    <a:pt x="26" y="159"/>
                    <a:pt x="26" y="159"/>
                  </a:cubicBezTo>
                  <a:cubicBezTo>
                    <a:pt x="26" y="159"/>
                    <a:pt x="19" y="115"/>
                    <a:pt x="18" y="97"/>
                  </a:cubicBezTo>
                  <a:cubicBezTo>
                    <a:pt x="16" y="80"/>
                    <a:pt x="0" y="18"/>
                    <a:pt x="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/>
            </p:cNvSpPr>
            <p:nvPr/>
          </p:nvSpPr>
          <p:spPr bwMode="auto">
            <a:xfrm>
              <a:off x="5353811" y="2304147"/>
              <a:ext cx="492936" cy="413759"/>
            </a:xfrm>
            <a:custGeom>
              <a:avLst/>
              <a:gdLst>
                <a:gd name="T0" fmla="*/ 152 w 442"/>
                <a:gd name="T1" fmla="*/ 10 h 371"/>
                <a:gd name="T2" fmla="*/ 158 w 442"/>
                <a:gd name="T3" fmla="*/ 40 h 371"/>
                <a:gd name="T4" fmla="*/ 200 w 442"/>
                <a:gd name="T5" fmla="*/ 72 h 371"/>
                <a:gd name="T6" fmla="*/ 258 w 442"/>
                <a:gd name="T7" fmla="*/ 14 h 371"/>
                <a:gd name="T8" fmla="*/ 257 w 442"/>
                <a:gd name="T9" fmla="*/ 0 h 371"/>
                <a:gd name="T10" fmla="*/ 277 w 442"/>
                <a:gd name="T11" fmla="*/ 19 h 371"/>
                <a:gd name="T12" fmla="*/ 278 w 442"/>
                <a:gd name="T13" fmla="*/ 28 h 371"/>
                <a:gd name="T14" fmla="*/ 374 w 442"/>
                <a:gd name="T15" fmla="*/ 56 h 371"/>
                <a:gd name="T16" fmla="*/ 429 w 442"/>
                <a:gd name="T17" fmla="*/ 197 h 371"/>
                <a:gd name="T18" fmla="*/ 420 w 442"/>
                <a:gd name="T19" fmla="*/ 336 h 371"/>
                <a:gd name="T20" fmla="*/ 360 w 442"/>
                <a:gd name="T21" fmla="*/ 356 h 371"/>
                <a:gd name="T22" fmla="*/ 325 w 442"/>
                <a:gd name="T23" fmla="*/ 352 h 371"/>
                <a:gd name="T24" fmla="*/ 324 w 442"/>
                <a:gd name="T25" fmla="*/ 309 h 371"/>
                <a:gd name="T26" fmla="*/ 316 w 442"/>
                <a:gd name="T27" fmla="*/ 252 h 371"/>
                <a:gd name="T28" fmla="*/ 334 w 442"/>
                <a:gd name="T29" fmla="*/ 248 h 371"/>
                <a:gd name="T30" fmla="*/ 311 w 442"/>
                <a:gd name="T31" fmla="*/ 226 h 371"/>
                <a:gd name="T32" fmla="*/ 269 w 442"/>
                <a:gd name="T33" fmla="*/ 248 h 371"/>
                <a:gd name="T34" fmla="*/ 208 w 442"/>
                <a:gd name="T35" fmla="*/ 237 h 371"/>
                <a:gd name="T36" fmla="*/ 206 w 442"/>
                <a:gd name="T37" fmla="*/ 117 h 371"/>
                <a:gd name="T38" fmla="*/ 202 w 442"/>
                <a:gd name="T39" fmla="*/ 105 h 371"/>
                <a:gd name="T40" fmla="*/ 211 w 442"/>
                <a:gd name="T41" fmla="*/ 89 h 371"/>
                <a:gd name="T42" fmla="*/ 234 w 442"/>
                <a:gd name="T43" fmla="*/ 73 h 371"/>
                <a:gd name="T44" fmla="*/ 227 w 442"/>
                <a:gd name="T45" fmla="*/ 64 h 371"/>
                <a:gd name="T46" fmla="*/ 204 w 442"/>
                <a:gd name="T47" fmla="*/ 81 h 371"/>
                <a:gd name="T48" fmla="*/ 196 w 442"/>
                <a:gd name="T49" fmla="*/ 81 h 371"/>
                <a:gd name="T50" fmla="*/ 176 w 442"/>
                <a:gd name="T51" fmla="*/ 68 h 371"/>
                <a:gd name="T52" fmla="*/ 166 w 442"/>
                <a:gd name="T53" fmla="*/ 79 h 371"/>
                <a:gd name="T54" fmla="*/ 187 w 442"/>
                <a:gd name="T55" fmla="*/ 91 h 371"/>
                <a:gd name="T56" fmla="*/ 184 w 442"/>
                <a:gd name="T57" fmla="*/ 101 h 371"/>
                <a:gd name="T58" fmla="*/ 174 w 442"/>
                <a:gd name="T59" fmla="*/ 117 h 371"/>
                <a:gd name="T60" fmla="*/ 165 w 442"/>
                <a:gd name="T61" fmla="*/ 226 h 371"/>
                <a:gd name="T62" fmla="*/ 118 w 442"/>
                <a:gd name="T63" fmla="*/ 227 h 371"/>
                <a:gd name="T64" fmla="*/ 89 w 442"/>
                <a:gd name="T65" fmla="*/ 267 h 371"/>
                <a:gd name="T66" fmla="*/ 102 w 442"/>
                <a:gd name="T67" fmla="*/ 275 h 371"/>
                <a:gd name="T68" fmla="*/ 98 w 442"/>
                <a:gd name="T69" fmla="*/ 364 h 371"/>
                <a:gd name="T70" fmla="*/ 53 w 442"/>
                <a:gd name="T71" fmla="*/ 367 h 371"/>
                <a:gd name="T72" fmla="*/ 4 w 442"/>
                <a:gd name="T73" fmla="*/ 310 h 371"/>
                <a:gd name="T74" fmla="*/ 6 w 442"/>
                <a:gd name="T75" fmla="*/ 180 h 371"/>
                <a:gd name="T76" fmla="*/ 46 w 442"/>
                <a:gd name="T77" fmla="*/ 77 h 371"/>
                <a:gd name="T78" fmla="*/ 125 w 442"/>
                <a:gd name="T79" fmla="*/ 46 h 371"/>
                <a:gd name="T80" fmla="*/ 152 w 442"/>
                <a:gd name="T81" fmla="*/ 1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2" h="371">
                  <a:moveTo>
                    <a:pt x="152" y="10"/>
                  </a:moveTo>
                  <a:cubicBezTo>
                    <a:pt x="152" y="10"/>
                    <a:pt x="149" y="27"/>
                    <a:pt x="158" y="40"/>
                  </a:cubicBezTo>
                  <a:cubicBezTo>
                    <a:pt x="168" y="53"/>
                    <a:pt x="193" y="75"/>
                    <a:pt x="200" y="72"/>
                  </a:cubicBezTo>
                  <a:cubicBezTo>
                    <a:pt x="207" y="70"/>
                    <a:pt x="255" y="26"/>
                    <a:pt x="258" y="14"/>
                  </a:cubicBezTo>
                  <a:cubicBezTo>
                    <a:pt x="261" y="2"/>
                    <a:pt x="257" y="0"/>
                    <a:pt x="257" y="0"/>
                  </a:cubicBezTo>
                  <a:cubicBezTo>
                    <a:pt x="257" y="0"/>
                    <a:pt x="276" y="15"/>
                    <a:pt x="277" y="19"/>
                  </a:cubicBezTo>
                  <a:cubicBezTo>
                    <a:pt x="278" y="24"/>
                    <a:pt x="278" y="28"/>
                    <a:pt x="278" y="28"/>
                  </a:cubicBezTo>
                  <a:cubicBezTo>
                    <a:pt x="278" y="28"/>
                    <a:pt x="346" y="34"/>
                    <a:pt x="374" y="56"/>
                  </a:cubicBezTo>
                  <a:cubicBezTo>
                    <a:pt x="402" y="78"/>
                    <a:pt x="421" y="146"/>
                    <a:pt x="429" y="197"/>
                  </a:cubicBezTo>
                  <a:cubicBezTo>
                    <a:pt x="437" y="247"/>
                    <a:pt x="442" y="316"/>
                    <a:pt x="420" y="336"/>
                  </a:cubicBezTo>
                  <a:cubicBezTo>
                    <a:pt x="398" y="356"/>
                    <a:pt x="360" y="356"/>
                    <a:pt x="360" y="356"/>
                  </a:cubicBezTo>
                  <a:cubicBezTo>
                    <a:pt x="360" y="356"/>
                    <a:pt x="328" y="360"/>
                    <a:pt x="325" y="352"/>
                  </a:cubicBezTo>
                  <a:cubicBezTo>
                    <a:pt x="323" y="344"/>
                    <a:pt x="331" y="328"/>
                    <a:pt x="324" y="309"/>
                  </a:cubicBezTo>
                  <a:cubicBezTo>
                    <a:pt x="317" y="291"/>
                    <a:pt x="310" y="263"/>
                    <a:pt x="316" y="252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34" y="248"/>
                    <a:pt x="328" y="225"/>
                    <a:pt x="311" y="226"/>
                  </a:cubicBezTo>
                  <a:cubicBezTo>
                    <a:pt x="294" y="227"/>
                    <a:pt x="290" y="248"/>
                    <a:pt x="269" y="248"/>
                  </a:cubicBezTo>
                  <a:cubicBezTo>
                    <a:pt x="249" y="248"/>
                    <a:pt x="208" y="237"/>
                    <a:pt x="208" y="23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5" y="226"/>
                    <a:pt x="136" y="221"/>
                    <a:pt x="118" y="227"/>
                  </a:cubicBezTo>
                  <a:cubicBezTo>
                    <a:pt x="100" y="234"/>
                    <a:pt x="88" y="254"/>
                    <a:pt x="89" y="267"/>
                  </a:cubicBezTo>
                  <a:cubicBezTo>
                    <a:pt x="89" y="267"/>
                    <a:pt x="88" y="276"/>
                    <a:pt x="102" y="275"/>
                  </a:cubicBezTo>
                  <a:cubicBezTo>
                    <a:pt x="102" y="275"/>
                    <a:pt x="98" y="362"/>
                    <a:pt x="98" y="364"/>
                  </a:cubicBezTo>
                  <a:cubicBezTo>
                    <a:pt x="98" y="366"/>
                    <a:pt x="76" y="371"/>
                    <a:pt x="53" y="367"/>
                  </a:cubicBezTo>
                  <a:cubicBezTo>
                    <a:pt x="31" y="364"/>
                    <a:pt x="9" y="335"/>
                    <a:pt x="4" y="310"/>
                  </a:cubicBezTo>
                  <a:cubicBezTo>
                    <a:pt x="0" y="284"/>
                    <a:pt x="2" y="210"/>
                    <a:pt x="6" y="180"/>
                  </a:cubicBezTo>
                  <a:cubicBezTo>
                    <a:pt x="11" y="150"/>
                    <a:pt x="17" y="88"/>
                    <a:pt x="46" y="77"/>
                  </a:cubicBezTo>
                  <a:cubicBezTo>
                    <a:pt x="74" y="66"/>
                    <a:pt x="114" y="56"/>
                    <a:pt x="125" y="46"/>
                  </a:cubicBezTo>
                  <a:cubicBezTo>
                    <a:pt x="135" y="35"/>
                    <a:pt x="148" y="11"/>
                    <a:pt x="152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</p:grp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3734055" y="5157047"/>
            <a:ext cx="504659" cy="491723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28" y="82"/>
              </a:cxn>
              <a:cxn ang="0">
                <a:pos x="148" y="109"/>
              </a:cxn>
              <a:cxn ang="0">
                <a:pos x="146" y="84"/>
              </a:cxn>
              <a:cxn ang="0">
                <a:pos x="100" y="86"/>
              </a:cxn>
              <a:cxn ang="0">
                <a:pos x="130" y="106"/>
              </a:cxn>
              <a:cxn ang="0">
                <a:pos x="155" y="113"/>
              </a:cxn>
              <a:cxn ang="0">
                <a:pos x="192" y="151"/>
              </a:cxn>
              <a:cxn ang="0">
                <a:pos x="192" y="76"/>
              </a:cxn>
              <a:cxn ang="0">
                <a:pos x="130" y="190"/>
              </a:cxn>
              <a:cxn ang="0">
                <a:pos x="130" y="115"/>
              </a:cxn>
              <a:cxn ang="0">
                <a:pos x="130" y="190"/>
              </a:cxn>
              <a:cxn ang="0">
                <a:pos x="114" y="193"/>
              </a:cxn>
              <a:cxn ang="0">
                <a:pos x="66" y="280"/>
              </a:cxn>
              <a:cxn ang="0">
                <a:pos x="69" y="281"/>
              </a:cxn>
              <a:cxn ang="0">
                <a:pos x="191" y="281"/>
              </a:cxn>
              <a:cxn ang="0">
                <a:pos x="194" y="280"/>
              </a:cxn>
              <a:cxn ang="0">
                <a:pos x="146" y="193"/>
              </a:cxn>
              <a:cxn ang="0">
                <a:pos x="177" y="154"/>
              </a:cxn>
              <a:cxn ang="0">
                <a:pos x="203" y="241"/>
              </a:cxn>
              <a:cxn ang="0">
                <a:pos x="254" y="242"/>
              </a:cxn>
              <a:cxn ang="0">
                <a:pos x="256" y="241"/>
              </a:cxn>
              <a:cxn ang="0">
                <a:pos x="208" y="154"/>
              </a:cxn>
              <a:cxn ang="0">
                <a:pos x="84" y="145"/>
              </a:cxn>
              <a:cxn ang="0">
                <a:pos x="102" y="114"/>
              </a:cxn>
              <a:cxn ang="0">
                <a:pos x="27" y="114"/>
              </a:cxn>
              <a:cxn ang="0">
                <a:pos x="98" y="186"/>
              </a:cxn>
              <a:cxn ang="0">
                <a:pos x="80" y="154"/>
              </a:cxn>
              <a:cxn ang="0">
                <a:pos x="0" y="202"/>
              </a:cxn>
              <a:cxn ang="0">
                <a:pos x="0" y="242"/>
              </a:cxn>
              <a:cxn ang="0">
                <a:pos x="57" y="253"/>
              </a:cxn>
              <a:cxn ang="0">
                <a:pos x="98" y="186"/>
              </a:cxn>
              <a:cxn ang="0">
                <a:pos x="98" y="186"/>
              </a:cxn>
            </a:cxnLst>
            <a:rect l="0" t="0" r="r" b="b"/>
            <a:pathLst>
              <a:path w="256" h="292">
                <a:moveTo>
                  <a:pt x="87" y="41"/>
                </a:moveTo>
                <a:cubicBezTo>
                  <a:pt x="87" y="18"/>
                  <a:pt x="106" y="0"/>
                  <a:pt x="128" y="0"/>
                </a:cubicBezTo>
                <a:cubicBezTo>
                  <a:pt x="151" y="0"/>
                  <a:pt x="169" y="18"/>
                  <a:pt x="169" y="41"/>
                </a:cubicBezTo>
                <a:cubicBezTo>
                  <a:pt x="169" y="63"/>
                  <a:pt x="151" y="82"/>
                  <a:pt x="128" y="82"/>
                </a:cubicBezTo>
                <a:cubicBezTo>
                  <a:pt x="106" y="82"/>
                  <a:pt x="87" y="63"/>
                  <a:pt x="87" y="41"/>
                </a:cubicBezTo>
                <a:close/>
                <a:moveTo>
                  <a:pt x="148" y="109"/>
                </a:moveTo>
                <a:cubicBezTo>
                  <a:pt x="148" y="101"/>
                  <a:pt x="151" y="92"/>
                  <a:pt x="156" y="86"/>
                </a:cubicBezTo>
                <a:cubicBezTo>
                  <a:pt x="153" y="85"/>
                  <a:pt x="149" y="84"/>
                  <a:pt x="146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7" y="84"/>
                  <a:pt x="104" y="85"/>
                  <a:pt x="100" y="86"/>
                </a:cubicBezTo>
                <a:cubicBezTo>
                  <a:pt x="105" y="93"/>
                  <a:pt x="109" y="102"/>
                  <a:pt x="109" y="111"/>
                </a:cubicBezTo>
                <a:cubicBezTo>
                  <a:pt x="115" y="108"/>
                  <a:pt x="122" y="106"/>
                  <a:pt x="130" y="106"/>
                </a:cubicBezTo>
                <a:cubicBezTo>
                  <a:pt x="136" y="106"/>
                  <a:pt x="142" y="107"/>
                  <a:pt x="148" y="109"/>
                </a:cubicBezTo>
                <a:close/>
                <a:moveTo>
                  <a:pt x="155" y="113"/>
                </a:moveTo>
                <a:cubicBezTo>
                  <a:pt x="167" y="121"/>
                  <a:pt x="175" y="133"/>
                  <a:pt x="176" y="148"/>
                </a:cubicBezTo>
                <a:cubicBezTo>
                  <a:pt x="181" y="150"/>
                  <a:pt x="187" y="151"/>
                  <a:pt x="192" y="151"/>
                </a:cubicBezTo>
                <a:cubicBezTo>
                  <a:pt x="213" y="151"/>
                  <a:pt x="230" y="134"/>
                  <a:pt x="230" y="114"/>
                </a:cubicBezTo>
                <a:cubicBezTo>
                  <a:pt x="230" y="93"/>
                  <a:pt x="213" y="76"/>
                  <a:pt x="192" y="76"/>
                </a:cubicBezTo>
                <a:cubicBezTo>
                  <a:pt x="172" y="76"/>
                  <a:pt x="155" y="93"/>
                  <a:pt x="155" y="113"/>
                </a:cubicBezTo>
                <a:close/>
                <a:moveTo>
                  <a:pt x="130" y="190"/>
                </a:moveTo>
                <a:cubicBezTo>
                  <a:pt x="151" y="190"/>
                  <a:pt x="168" y="173"/>
                  <a:pt x="168" y="152"/>
                </a:cubicBezTo>
                <a:cubicBezTo>
                  <a:pt x="168" y="132"/>
                  <a:pt x="151" y="115"/>
                  <a:pt x="130" y="115"/>
                </a:cubicBezTo>
                <a:cubicBezTo>
                  <a:pt x="109" y="115"/>
                  <a:pt x="92" y="132"/>
                  <a:pt x="92" y="152"/>
                </a:cubicBezTo>
                <a:cubicBezTo>
                  <a:pt x="92" y="173"/>
                  <a:pt x="109" y="190"/>
                  <a:pt x="130" y="190"/>
                </a:cubicBezTo>
                <a:close/>
                <a:moveTo>
                  <a:pt x="146" y="193"/>
                </a:moveTo>
                <a:cubicBezTo>
                  <a:pt x="114" y="193"/>
                  <a:pt x="114" y="193"/>
                  <a:pt x="114" y="193"/>
                </a:cubicBezTo>
                <a:cubicBezTo>
                  <a:pt x="88" y="193"/>
                  <a:pt x="66" y="214"/>
                  <a:pt x="66" y="241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9" y="281"/>
                  <a:pt x="69" y="281"/>
                  <a:pt x="69" y="281"/>
                </a:cubicBezTo>
                <a:cubicBezTo>
                  <a:pt x="94" y="289"/>
                  <a:pt x="116" y="292"/>
                  <a:pt x="134" y="292"/>
                </a:cubicBezTo>
                <a:cubicBezTo>
                  <a:pt x="170" y="292"/>
                  <a:pt x="190" y="282"/>
                  <a:pt x="191" y="281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14"/>
                  <a:pt x="173" y="193"/>
                  <a:pt x="146" y="193"/>
                </a:cubicBezTo>
                <a:close/>
                <a:moveTo>
                  <a:pt x="208" y="154"/>
                </a:moveTo>
                <a:cubicBezTo>
                  <a:pt x="177" y="154"/>
                  <a:pt x="177" y="154"/>
                  <a:pt x="177" y="154"/>
                </a:cubicBezTo>
                <a:cubicBezTo>
                  <a:pt x="176" y="167"/>
                  <a:pt x="171" y="178"/>
                  <a:pt x="162" y="186"/>
                </a:cubicBezTo>
                <a:cubicBezTo>
                  <a:pt x="186" y="193"/>
                  <a:pt x="203" y="215"/>
                  <a:pt x="203" y="24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34" y="252"/>
                  <a:pt x="252" y="243"/>
                  <a:pt x="254" y="242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6" y="175"/>
                  <a:pt x="235" y="154"/>
                  <a:pt x="208" y="154"/>
                </a:cubicBezTo>
                <a:close/>
                <a:moveTo>
                  <a:pt x="64" y="151"/>
                </a:moveTo>
                <a:cubicBezTo>
                  <a:pt x="71" y="151"/>
                  <a:pt x="78" y="149"/>
                  <a:pt x="84" y="145"/>
                </a:cubicBezTo>
                <a:cubicBezTo>
                  <a:pt x="86" y="133"/>
                  <a:pt x="92" y="123"/>
                  <a:pt x="102" y="116"/>
                </a:cubicBezTo>
                <a:cubicBezTo>
                  <a:pt x="102" y="115"/>
                  <a:pt x="102" y="114"/>
                  <a:pt x="102" y="114"/>
                </a:cubicBezTo>
                <a:cubicBezTo>
                  <a:pt x="102" y="93"/>
                  <a:pt x="85" y="76"/>
                  <a:pt x="64" y="76"/>
                </a:cubicBezTo>
                <a:cubicBezTo>
                  <a:pt x="43" y="76"/>
                  <a:pt x="27" y="93"/>
                  <a:pt x="27" y="114"/>
                </a:cubicBezTo>
                <a:cubicBezTo>
                  <a:pt x="27" y="134"/>
                  <a:pt x="43" y="151"/>
                  <a:pt x="64" y="151"/>
                </a:cubicBezTo>
                <a:close/>
                <a:moveTo>
                  <a:pt x="98" y="186"/>
                </a:moveTo>
                <a:cubicBezTo>
                  <a:pt x="89" y="178"/>
                  <a:pt x="84" y="167"/>
                  <a:pt x="84" y="154"/>
                </a:cubicBezTo>
                <a:cubicBezTo>
                  <a:pt x="82" y="154"/>
                  <a:pt x="81" y="154"/>
                  <a:pt x="80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2" y="154"/>
                  <a:pt x="0" y="175"/>
                  <a:pt x="0" y="20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2"/>
                  <a:pt x="0" y="242"/>
                  <a:pt x="0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23" y="249"/>
                  <a:pt x="41" y="252"/>
                  <a:pt x="57" y="253"/>
                </a:cubicBezTo>
                <a:cubicBezTo>
                  <a:pt x="57" y="241"/>
                  <a:pt x="57" y="241"/>
                  <a:pt x="57" y="241"/>
                </a:cubicBezTo>
                <a:cubicBezTo>
                  <a:pt x="57" y="215"/>
                  <a:pt x="74" y="193"/>
                  <a:pt x="98" y="186"/>
                </a:cubicBezTo>
                <a:close/>
                <a:moveTo>
                  <a:pt x="98" y="186"/>
                </a:moveTo>
                <a:cubicBezTo>
                  <a:pt x="98" y="186"/>
                  <a:pt x="98" y="186"/>
                  <a:pt x="98" y="18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02" y="1531342"/>
            <a:ext cx="5640532" cy="34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13" y="3384061"/>
            <a:ext cx="4424299" cy="294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87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80" y="1549290"/>
            <a:ext cx="6517532" cy="3532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TextBox 3"/>
          <p:cNvSpPr txBox="1"/>
          <p:nvPr/>
        </p:nvSpPr>
        <p:spPr>
          <a:xfrm>
            <a:off x="5335355" y="876065"/>
            <a:ext cx="621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white"/>
                </a:solidFill>
              </a:rPr>
              <a:t>题型丰富，矩阵类、表格类和段落</a:t>
            </a:r>
            <a:endParaRPr lang="en-US" altLang="zh-CN" sz="2000" dirty="0" smtClean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5989" y="5666063"/>
            <a:ext cx="4039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微软雅黑"/>
              </a:rPr>
              <a:t>支持</a:t>
            </a:r>
            <a:r>
              <a:rPr lang="zh-CN" altLang="en-US" sz="1200" dirty="0">
                <a:solidFill>
                  <a:prstClr val="white"/>
                </a:solidFill>
                <a:latin typeface="微软雅黑"/>
              </a:rPr>
              <a:t>三种题型：矩阵量表题，矩阵填空题，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/>
              </a:rPr>
              <a:t>段落</a:t>
            </a:r>
            <a:endParaRPr lang="zh-CN" altLang="en-US" sz="1200" dirty="0">
              <a:solidFill>
                <a:prstClr val="white"/>
              </a:solidFill>
              <a:latin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/>
              </a:rPr>
              <a:t>矩阵量表题最多支持</a:t>
            </a:r>
            <a:r>
              <a:rPr lang="en-US" altLang="zh-CN" sz="1200" dirty="0">
                <a:solidFill>
                  <a:prstClr val="white"/>
                </a:solidFill>
                <a:latin typeface="微软雅黑"/>
              </a:rPr>
              <a:t>10</a:t>
            </a:r>
            <a:r>
              <a:rPr lang="zh-CN" altLang="en-US" sz="1200" dirty="0">
                <a:solidFill>
                  <a:prstClr val="white"/>
                </a:solidFill>
                <a:latin typeface="微软雅黑"/>
              </a:rPr>
              <a:t>级量表，两种样式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5" y="2191856"/>
            <a:ext cx="5597378" cy="441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组合 7"/>
          <p:cNvGrpSpPr/>
          <p:nvPr/>
        </p:nvGrpSpPr>
        <p:grpSpPr>
          <a:xfrm rot="20833183">
            <a:off x="803688" y="4896343"/>
            <a:ext cx="1432944" cy="1270650"/>
            <a:chOff x="1928534" y="2634154"/>
            <a:chExt cx="1456157" cy="1401477"/>
          </a:xfrm>
          <a:solidFill>
            <a:srgbClr val="4EC2CF"/>
          </a:solidFill>
        </p:grpSpPr>
        <p:sp>
          <p:nvSpPr>
            <p:cNvPr id="43" name="出自【趣你的PPT】(微信:qunideppt)：最优质的PPT资源库"/>
            <p:cNvSpPr/>
            <p:nvPr/>
          </p:nvSpPr>
          <p:spPr bwMode="auto">
            <a:xfrm rot="18900000">
              <a:off x="1928534" y="2634154"/>
              <a:ext cx="1377461" cy="1377461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 rot="8100000">
              <a:off x="3002064" y="3705780"/>
              <a:ext cx="382627" cy="329851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45" name="出自【趣你的PPT】(微信:qunideppt)：最优质的PPT资源库"/>
            <p:cNvSpPr>
              <a:spLocks noEditPoints="1"/>
            </p:cNvSpPr>
            <p:nvPr/>
          </p:nvSpPr>
          <p:spPr bwMode="auto">
            <a:xfrm flipH="1">
              <a:off x="2291588" y="2968229"/>
              <a:ext cx="657963" cy="57760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2" y="1276184"/>
            <a:ext cx="4510672" cy="300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TextBox 3"/>
          <p:cNvSpPr txBox="1"/>
          <p:nvPr/>
        </p:nvSpPr>
        <p:spPr>
          <a:xfrm>
            <a:off x="5294812" y="876074"/>
            <a:ext cx="635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prstClr val="white"/>
                </a:solidFill>
                <a:latin typeface="微软雅黑"/>
              </a:rPr>
              <a:t>功能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</a:rPr>
              <a:t>齐全 </a:t>
            </a:r>
            <a:r>
              <a:rPr lang="zh-CN" altLang="en-US" sz="2000" dirty="0" smtClean="0">
                <a:solidFill>
                  <a:prstClr val="white"/>
                </a:solidFill>
              </a:rPr>
              <a:t>，可设置</a:t>
            </a:r>
            <a:r>
              <a:rPr lang="zh-CN" altLang="en-US" sz="2000" dirty="0">
                <a:solidFill>
                  <a:prstClr val="white"/>
                </a:solidFill>
              </a:rPr>
              <a:t>多个权重、维度</a:t>
            </a:r>
            <a:r>
              <a:rPr lang="zh-CN" altLang="en-US" sz="2000" dirty="0" smtClean="0">
                <a:solidFill>
                  <a:prstClr val="white"/>
                </a:solidFill>
              </a:rPr>
              <a:t>、部门</a:t>
            </a:r>
            <a:endParaRPr lang="en-US" altLang="zh-CN" sz="2000" dirty="0" smtClean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1292" y="5218352"/>
            <a:ext cx="68195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微软雅黑"/>
              </a:rPr>
              <a:t>       权重设置  </a:t>
            </a:r>
            <a:r>
              <a:rPr lang="en-US" altLang="zh-CN" sz="1400" dirty="0">
                <a:solidFill>
                  <a:prstClr val="white"/>
                </a:solidFill>
                <a:latin typeface="微软雅黑"/>
              </a:rPr>
              <a:t> </a:t>
            </a:r>
            <a:r>
              <a:rPr lang="en-US" altLang="zh-CN" sz="1400" dirty="0" smtClean="0">
                <a:solidFill>
                  <a:prstClr val="white"/>
                </a:solidFill>
                <a:latin typeface="微软雅黑"/>
              </a:rPr>
              <a:t> </a:t>
            </a:r>
            <a:r>
              <a:rPr lang="en-US" altLang="zh-CN" sz="1000" dirty="0" smtClean="0">
                <a:solidFill>
                  <a:prstClr val="white"/>
                </a:solidFill>
                <a:latin typeface="微软雅黑"/>
              </a:rPr>
              <a:t>• 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对上下级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员工进行权重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设置后：可以直接获得加权后的数据，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⽆需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再次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处理。</a:t>
            </a:r>
            <a:endParaRPr lang="zh-CN" altLang="en-US" sz="1000" dirty="0">
              <a:solidFill>
                <a:prstClr val="white"/>
              </a:solidFill>
              <a:latin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	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          </a:t>
            </a:r>
            <a:r>
              <a:rPr lang="en-US" altLang="zh-CN" sz="1000" dirty="0" smtClean="0">
                <a:solidFill>
                  <a:prstClr val="white"/>
                </a:solidFill>
                <a:latin typeface="微软雅黑"/>
              </a:rPr>
              <a:t>• 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同一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问卷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⽀持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多个权重的设置，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满足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评价关系复杂的需求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。</a:t>
            </a:r>
            <a:endParaRPr lang="en-US" altLang="zh-CN" sz="1000" dirty="0" smtClean="0">
              <a:solidFill>
                <a:prstClr val="white"/>
              </a:solidFill>
              <a:latin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微软雅黑"/>
              </a:rPr>
              <a:t>       维度设置    </a:t>
            </a:r>
            <a:r>
              <a:rPr lang="en-US" altLang="zh-CN" sz="1000" dirty="0" smtClean="0">
                <a:solidFill>
                  <a:prstClr val="white"/>
                </a:solidFill>
                <a:latin typeface="微软雅黑"/>
              </a:rPr>
              <a:t>• 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设置维度后：在测评报告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中不仅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可以得到综合得分和各个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题目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得分，还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可以获取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维度得分。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	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          </a:t>
            </a:r>
            <a:r>
              <a:rPr lang="en-US" altLang="zh-CN" sz="1000" dirty="0" smtClean="0">
                <a:solidFill>
                  <a:prstClr val="white"/>
                </a:solidFill>
                <a:latin typeface="微软雅黑"/>
              </a:rPr>
              <a:t>• ⽀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持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维度权重的设置，最后的得分会根据各维度权重占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⽐进行计算。</a:t>
            </a:r>
            <a:endParaRPr lang="en-US" altLang="zh-CN" sz="1000" dirty="0" smtClean="0">
              <a:solidFill>
                <a:prstClr val="white"/>
              </a:solidFill>
              <a:latin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微软雅黑"/>
              </a:rPr>
              <a:t>       部门设置    </a:t>
            </a:r>
            <a:r>
              <a:rPr lang="en-US" altLang="zh-CN" sz="1000" dirty="0" smtClean="0">
                <a:solidFill>
                  <a:prstClr val="white"/>
                </a:solidFill>
                <a:latin typeface="微软雅黑"/>
              </a:rPr>
              <a:t>• 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可设置被评人及评价人部门设置，评估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完成之后，可以得到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个人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评估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结果和部门</a:t>
            </a:r>
            <a:r>
              <a:rPr lang="zh-CN" altLang="en-US" sz="1000" dirty="0">
                <a:solidFill>
                  <a:prstClr val="white"/>
                </a:solidFill>
                <a:latin typeface="微软雅黑"/>
              </a:rPr>
              <a:t>评估结果</a:t>
            </a:r>
            <a:r>
              <a:rPr lang="zh-CN" altLang="en-US" sz="1000" dirty="0" smtClean="0">
                <a:solidFill>
                  <a:prstClr val="white"/>
                </a:solidFill>
                <a:latin typeface="微软雅黑"/>
              </a:rPr>
              <a:t>。</a:t>
            </a:r>
            <a:endParaRPr lang="zh-CN" altLang="en-US" sz="100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41292" y="5320160"/>
            <a:ext cx="363683" cy="26778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CBDC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17" name="出自【趣你的PPT】(微信:qunideppt)：最优质的PPT资源库"/>
          <p:cNvSpPr>
            <a:spLocks/>
          </p:cNvSpPr>
          <p:nvPr/>
        </p:nvSpPr>
        <p:spPr bwMode="auto">
          <a:xfrm>
            <a:off x="5394869" y="6323888"/>
            <a:ext cx="407078" cy="32875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4BB9D2"/>
          </a:solidFill>
          <a:ln w="9525">
            <a:solidFill>
              <a:srgbClr val="4BB0F6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18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5409489" y="5807437"/>
            <a:ext cx="392458" cy="35762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4CC89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911227" y="1347413"/>
            <a:ext cx="7144304" cy="321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9" y="4316178"/>
            <a:ext cx="4445198" cy="227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99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82972" y="1075147"/>
            <a:ext cx="4305760" cy="307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TextBox 3"/>
          <p:cNvSpPr txBox="1"/>
          <p:nvPr/>
        </p:nvSpPr>
        <p:spPr>
          <a:xfrm>
            <a:off x="4411307" y="914317"/>
            <a:ext cx="693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企业微信发送问卷，填报情况一目了然</a:t>
            </a:r>
            <a:endParaRPr lang="id-ID" altLang="zh-CN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6323" y="4915565"/>
            <a:ext cx="4621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根据评价关系，快速企业微信发送问卷</a:t>
            </a:r>
            <a:endParaRPr lang="en-US" altLang="zh-CN" sz="14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后台实时查看问卷完成进度</a:t>
            </a:r>
            <a:endParaRPr lang="en-US" altLang="zh-CN" sz="14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便捷催促作答</a:t>
            </a:r>
            <a:endParaRPr lang="en-US" altLang="zh-CN" sz="14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用户企业微信电脑端、手机端均可填写问卷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6841808">
            <a:off x="247292" y="4447529"/>
            <a:ext cx="2558063" cy="2671850"/>
            <a:chOff x="595186" y="351899"/>
            <a:chExt cx="3547110" cy="3547110"/>
          </a:xfrm>
        </p:grpSpPr>
        <p:sp>
          <p:nvSpPr>
            <p:cNvPr id="35" name="饼形 34"/>
            <p:cNvSpPr/>
            <p:nvPr/>
          </p:nvSpPr>
          <p:spPr>
            <a:xfrm>
              <a:off x="595186" y="351899"/>
              <a:ext cx="3547110" cy="3547110"/>
            </a:xfrm>
            <a:prstGeom prst="pie">
              <a:avLst>
                <a:gd name="adj1" fmla="val 16200000"/>
                <a:gd name="adj2" fmla="val 20520000"/>
              </a:avLst>
            </a:prstGeom>
            <a:solidFill>
              <a:srgbClr val="4EC2C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36" name="饼形 4"/>
            <p:cNvSpPr/>
            <p:nvPr/>
          </p:nvSpPr>
          <p:spPr>
            <a:xfrm>
              <a:off x="2266196" y="782264"/>
              <a:ext cx="1203483" cy="823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marR="0" lvl="0" indent="0" algn="ctr" defTabSz="1955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05164" y="4915565"/>
            <a:ext cx="583829" cy="570776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07" y="2709242"/>
            <a:ext cx="4353681" cy="220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800" y="1776402"/>
            <a:ext cx="4550577" cy="293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63" y="2946895"/>
            <a:ext cx="3065222" cy="367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0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赛普雅黑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1014</Words>
  <Application>Microsoft Office PowerPoint</Application>
  <PresentationFormat>宽屏</PresentationFormat>
  <Paragraphs>102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Bebas Neue</vt:lpstr>
      <vt:lpstr>FontAwesome</vt:lpstr>
      <vt:lpstr>Helvetica Light</vt:lpstr>
      <vt:lpstr>Open Sans</vt:lpstr>
      <vt:lpstr>Roboto</vt:lpstr>
      <vt:lpstr>Roboto Light</vt:lpstr>
      <vt:lpstr>等线</vt:lpstr>
      <vt:lpstr>宋体</vt:lpstr>
      <vt:lpstr>微软雅黑</vt:lpstr>
      <vt:lpstr>Arial</vt:lpstr>
      <vt:lpstr>Calibri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2494836420@qq.com</dc:creator>
  <cp:lastModifiedBy>bn1</cp:lastModifiedBy>
  <cp:revision>429</cp:revision>
  <dcterms:created xsi:type="dcterms:W3CDTF">2019-03-25T09:05:49Z</dcterms:created>
  <dcterms:modified xsi:type="dcterms:W3CDTF">2024-01-09T01:38:42Z</dcterms:modified>
</cp:coreProperties>
</file>